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3"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4CEE3"/>
    <a:srgbClr val="EEF4C4"/>
    <a:srgbClr val="006CA9"/>
    <a:srgbClr val="5B9BD5"/>
    <a:srgbClr val="69A3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19" autoAdjust="0"/>
    <p:restoredTop sz="94660"/>
  </p:normalViewPr>
  <p:slideViewPr>
    <p:cSldViewPr snapToGrid="0">
      <p:cViewPr>
        <p:scale>
          <a:sx n="75" d="100"/>
          <a:sy n="75" d="100"/>
        </p:scale>
        <p:origin x="138"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Gr&#225;fico%20en%20Microsoft%20PowerPoint"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1.5553772185001043E-2"/>
          <c:y val="3.6226326111733022E-2"/>
          <c:w val="0.96889245562999793"/>
          <c:h val="0.82626101210586833"/>
        </c:manualLayout>
      </c:layout>
      <c:barChart>
        <c:barDir val="col"/>
        <c:grouping val="clustered"/>
        <c:varyColors val="0"/>
        <c:ser>
          <c:idx val="0"/>
          <c:order val="0"/>
          <c:tx>
            <c:strRef>
              <c:f>Hoja1!$B$1</c:f>
              <c:strCache>
                <c:ptCount val="1"/>
                <c:pt idx="0">
                  <c:v>Serie 1</c:v>
                </c:pt>
              </c:strCache>
            </c:strRef>
          </c:tx>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Arial Black" panose="020B0A04020102020204" pitchFamily="34" charset="0"/>
                    <a:ea typeface="+mn-ea"/>
                    <a:cs typeface="+mn-cs"/>
                  </a:defRPr>
                </a:pPr>
                <a:endParaRPr lang="es-A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Hoja1!$A$2:$A$15</c:f>
              <c:numCache>
                <c:formatCode>General</c:formatCode>
                <c:ptCount val="14"/>
                <c:pt idx="0">
                  <c:v>1980</c:v>
                </c:pt>
                <c:pt idx="1">
                  <c:v>1985</c:v>
                </c:pt>
                <c:pt idx="2">
                  <c:v>1990</c:v>
                </c:pt>
                <c:pt idx="3">
                  <c:v>1995</c:v>
                </c:pt>
                <c:pt idx="4">
                  <c:v>2000</c:v>
                </c:pt>
                <c:pt idx="5">
                  <c:v>2005</c:v>
                </c:pt>
                <c:pt idx="6">
                  <c:v>2010</c:v>
                </c:pt>
                <c:pt idx="7">
                  <c:v>2011</c:v>
                </c:pt>
                <c:pt idx="8">
                  <c:v>2012</c:v>
                </c:pt>
                <c:pt idx="9">
                  <c:v>2013</c:v>
                </c:pt>
                <c:pt idx="10">
                  <c:v>2014</c:v>
                </c:pt>
                <c:pt idx="11">
                  <c:v>2015</c:v>
                </c:pt>
                <c:pt idx="12">
                  <c:v>2016</c:v>
                </c:pt>
                <c:pt idx="13">
                  <c:v>2017</c:v>
                </c:pt>
              </c:numCache>
            </c:numRef>
          </c:cat>
          <c:val>
            <c:numRef>
              <c:f>Hoja1!$B$2:$B$15</c:f>
              <c:numCache>
                <c:formatCode>General</c:formatCode>
                <c:ptCount val="14"/>
                <c:pt idx="0">
                  <c:v>39.5</c:v>
                </c:pt>
                <c:pt idx="1">
                  <c:v>46.7</c:v>
                </c:pt>
                <c:pt idx="2">
                  <c:v>61</c:v>
                </c:pt>
                <c:pt idx="3">
                  <c:v>84.4</c:v>
                </c:pt>
                <c:pt idx="4">
                  <c:v>103.3</c:v>
                </c:pt>
                <c:pt idx="5">
                  <c:v>106.9</c:v>
                </c:pt>
                <c:pt idx="6">
                  <c:v>106.1</c:v>
                </c:pt>
                <c:pt idx="7">
                  <c:v>107.4</c:v>
                </c:pt>
                <c:pt idx="8">
                  <c:v>108.3</c:v>
                </c:pt>
                <c:pt idx="9">
                  <c:v>109.5</c:v>
                </c:pt>
                <c:pt idx="10">
                  <c:v>112.2</c:v>
                </c:pt>
                <c:pt idx="11">
                  <c:v>114.7</c:v>
                </c:pt>
                <c:pt idx="12">
                  <c:v>116.4</c:v>
                </c:pt>
                <c:pt idx="13">
                  <c:v>118.4</c:v>
                </c:pt>
              </c:numCache>
            </c:numRef>
          </c:val>
          <c:extLst>
            <c:ext xmlns:c16="http://schemas.microsoft.com/office/drawing/2014/chart" uri="{C3380CC4-5D6E-409C-BE32-E72D297353CC}">
              <c16:uniqueId val="{00000000-6A20-4D19-9D97-866BF6767DB2}"/>
            </c:ext>
          </c:extLst>
        </c:ser>
        <c:dLbls>
          <c:dLblPos val="outEnd"/>
          <c:showLegendKey val="0"/>
          <c:showVal val="1"/>
          <c:showCatName val="0"/>
          <c:showSerName val="0"/>
          <c:showPercent val="0"/>
          <c:showBubbleSize val="0"/>
        </c:dLbls>
        <c:gapWidth val="22"/>
        <c:overlap val="-24"/>
        <c:axId val="103177152"/>
        <c:axId val="103180064"/>
      </c:barChart>
      <c:catAx>
        <c:axId val="103177152"/>
        <c:scaling>
          <c:orientation val="minMax"/>
        </c:scaling>
        <c:delete val="0"/>
        <c:axPos val="b"/>
        <c:majorGridlines>
          <c:spPr>
            <a:ln w="9525" cap="flat" cmpd="sng" algn="ctr">
              <a:solidFill>
                <a:schemeClr val="tx2">
                  <a:lumMod val="15000"/>
                  <a:lumOff val="85000"/>
                </a:schemeClr>
              </a:solidFill>
              <a:round/>
            </a:ln>
            <a:effectLst/>
          </c:spPr>
        </c:majorGridlines>
        <c:minorGridlines>
          <c:spPr>
            <a:ln>
              <a:solidFill>
                <a:schemeClr val="tx2">
                  <a:lumMod val="5000"/>
                  <a:lumOff val="95000"/>
                </a:schemeClr>
              </a:solidFill>
            </a:ln>
            <a:effectLst/>
          </c:spPr>
        </c:minorGridlines>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Black" panose="020B0A04020102020204" pitchFamily="34" charset="0"/>
                <a:ea typeface="+mn-ea"/>
                <a:cs typeface="+mn-cs"/>
              </a:defRPr>
            </a:pPr>
            <a:endParaRPr lang="es-AR"/>
          </a:p>
        </c:txPr>
        <c:crossAx val="103180064"/>
        <c:crosses val="autoZero"/>
        <c:auto val="1"/>
        <c:lblAlgn val="ctr"/>
        <c:lblOffset val="100"/>
        <c:noMultiLvlLbl val="0"/>
      </c:catAx>
      <c:valAx>
        <c:axId val="103180064"/>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103177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1.7430484379783565E-2"/>
          <c:y val="6.0690443978464584E-2"/>
          <c:w val="0.96747602630973462"/>
          <c:h val="0.81346908030256204"/>
        </c:manualLayout>
      </c:layout>
      <c:barChart>
        <c:barDir val="col"/>
        <c:grouping val="clustered"/>
        <c:varyColors val="0"/>
        <c:ser>
          <c:idx val="0"/>
          <c:order val="0"/>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Black" panose="020B0A04020102020204" pitchFamily="34" charset="0"/>
                    <a:ea typeface="+mn-ea"/>
                    <a:cs typeface="+mn-cs"/>
                  </a:defRPr>
                </a:pPr>
                <a:endParaRPr lang="es-A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'[Gráfico en Microsoft PowerPoint]Hoja1'!$A$2:$A$6</c:f>
              <c:numCache>
                <c:formatCode>General</c:formatCode>
                <c:ptCount val="5"/>
                <c:pt idx="0">
                  <c:v>2010</c:v>
                </c:pt>
                <c:pt idx="1">
                  <c:v>2011</c:v>
                </c:pt>
                <c:pt idx="2">
                  <c:v>2012</c:v>
                </c:pt>
                <c:pt idx="3">
                  <c:v>2013</c:v>
                </c:pt>
                <c:pt idx="4">
                  <c:v>2014</c:v>
                </c:pt>
              </c:numCache>
            </c:numRef>
          </c:cat>
          <c:val>
            <c:numRef>
              <c:f>'[Gráfico en Microsoft PowerPoint]Hoja1'!$B$2:$B$6</c:f>
              <c:numCache>
                <c:formatCode>0.00</c:formatCode>
                <c:ptCount val="5"/>
                <c:pt idx="0" formatCode="General">
                  <c:v>82.02</c:v>
                </c:pt>
                <c:pt idx="1">
                  <c:v>82.2</c:v>
                </c:pt>
                <c:pt idx="2" formatCode="General">
                  <c:v>82.22</c:v>
                </c:pt>
                <c:pt idx="3" formatCode="General">
                  <c:v>82.73</c:v>
                </c:pt>
                <c:pt idx="4" formatCode="General">
                  <c:v>82.87</c:v>
                </c:pt>
              </c:numCache>
            </c:numRef>
          </c:val>
          <c:extLst>
            <c:ext xmlns:c16="http://schemas.microsoft.com/office/drawing/2014/chart" uri="{C3380CC4-5D6E-409C-BE32-E72D297353CC}">
              <c16:uniqueId val="{00000000-765F-4944-81D6-5BD8A37D1DE3}"/>
            </c:ext>
          </c:extLst>
        </c:ser>
        <c:dLbls>
          <c:dLblPos val="inEnd"/>
          <c:showLegendKey val="0"/>
          <c:showVal val="1"/>
          <c:showCatName val="0"/>
          <c:showSerName val="0"/>
          <c:showPercent val="0"/>
          <c:showBubbleSize val="0"/>
        </c:dLbls>
        <c:gapWidth val="44"/>
        <c:overlap val="-43"/>
        <c:axId val="1971157487"/>
        <c:axId val="1971170799"/>
      </c:barChart>
      <c:catAx>
        <c:axId val="1971157487"/>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Black" panose="020B0A04020102020204" pitchFamily="34" charset="0"/>
                <a:ea typeface="+mn-ea"/>
                <a:cs typeface="+mn-cs"/>
              </a:defRPr>
            </a:pPr>
            <a:endParaRPr lang="es-AR"/>
          </a:p>
        </c:txPr>
        <c:crossAx val="1971170799"/>
        <c:crosses val="autoZero"/>
        <c:auto val="1"/>
        <c:lblAlgn val="ctr"/>
        <c:lblOffset val="100"/>
        <c:noMultiLvlLbl val="0"/>
      </c:catAx>
      <c:valAx>
        <c:axId val="19711707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711574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39BA45-8255-47B2-BB8E-4D375C807220}" type="doc">
      <dgm:prSet loTypeId="urn:microsoft.com/office/officeart/2005/8/layout/chevron1" loCatId="process" qsTypeId="urn:microsoft.com/office/officeart/2005/8/quickstyle/simple2" qsCatId="simple" csTypeId="urn:microsoft.com/office/officeart/2005/8/colors/accent5_5" csCatId="accent5" phldr="1"/>
      <dgm:spPr/>
    </dgm:pt>
    <dgm:pt modelId="{63379D6F-F30C-4EE7-BC60-5E031A95BC5B}">
      <dgm:prSet phldrT="[Texto]"/>
      <dgm:spPr>
        <a:ln w="38100">
          <a:solidFill>
            <a:schemeClr val="bg1"/>
          </a:solidFill>
        </a:ln>
      </dgm:spPr>
      <dgm:t>
        <a:bodyPr/>
        <a:lstStyle/>
        <a:p>
          <a:r>
            <a:rPr lang="es-AR" dirty="0">
              <a:latin typeface="Arial" panose="020B0604020202020204" pitchFamily="34" charset="0"/>
              <a:cs typeface="Arial" panose="020B0604020202020204" pitchFamily="34" charset="0"/>
            </a:rPr>
            <a:t>MALOS HÁBITOS</a:t>
          </a:r>
        </a:p>
      </dgm:t>
    </dgm:pt>
    <dgm:pt modelId="{718BA0A2-0C2A-487E-83B9-680F5EE10120}" type="parTrans" cxnId="{8D198B0B-586F-425F-A5E5-E65B08293413}">
      <dgm:prSet/>
      <dgm:spPr/>
      <dgm:t>
        <a:bodyPr/>
        <a:lstStyle/>
        <a:p>
          <a:endParaRPr lang="es-AR"/>
        </a:p>
      </dgm:t>
    </dgm:pt>
    <dgm:pt modelId="{A1CBC47A-0804-4C81-AACD-5886CA38158A}" type="sibTrans" cxnId="{8D198B0B-586F-425F-A5E5-E65B08293413}">
      <dgm:prSet/>
      <dgm:spPr/>
      <dgm:t>
        <a:bodyPr/>
        <a:lstStyle/>
        <a:p>
          <a:endParaRPr lang="es-AR"/>
        </a:p>
      </dgm:t>
    </dgm:pt>
    <dgm:pt modelId="{012964D0-F639-4A9F-B0CA-7B956E9E4B63}">
      <dgm:prSet phldrT="[Texto]"/>
      <dgm:spPr>
        <a:ln w="38100">
          <a:solidFill>
            <a:schemeClr val="bg1"/>
          </a:solidFill>
        </a:ln>
      </dgm:spPr>
      <dgm:t>
        <a:bodyPr/>
        <a:lstStyle/>
        <a:p>
          <a:r>
            <a:rPr lang="es-AR" dirty="0">
              <a:latin typeface="Arial" panose="020B0604020202020204" pitchFamily="34" charset="0"/>
              <a:cs typeface="Arial" panose="020B0604020202020204" pitchFamily="34" charset="0"/>
            </a:rPr>
            <a:t>ENFERMEDADES CRÓNICAS, AUMENTO DE MEDICAMENTOS</a:t>
          </a:r>
        </a:p>
      </dgm:t>
    </dgm:pt>
    <dgm:pt modelId="{B88E4F1D-709B-4773-A3C0-40A1BD703494}" type="parTrans" cxnId="{3B83D46D-148A-4BE5-8355-81BFFA4A5FB8}">
      <dgm:prSet/>
      <dgm:spPr/>
      <dgm:t>
        <a:bodyPr/>
        <a:lstStyle/>
        <a:p>
          <a:endParaRPr lang="es-AR"/>
        </a:p>
      </dgm:t>
    </dgm:pt>
    <dgm:pt modelId="{1AA2B3A1-B1A6-44E1-9851-D759AE375880}" type="sibTrans" cxnId="{3B83D46D-148A-4BE5-8355-81BFFA4A5FB8}">
      <dgm:prSet/>
      <dgm:spPr/>
      <dgm:t>
        <a:bodyPr/>
        <a:lstStyle/>
        <a:p>
          <a:endParaRPr lang="es-AR"/>
        </a:p>
      </dgm:t>
    </dgm:pt>
    <dgm:pt modelId="{E7728AC2-C8F1-407C-AC85-62C56D686ACE}">
      <dgm:prSet phldrT="[Texto]"/>
      <dgm:spPr>
        <a:ln w="38100">
          <a:solidFill>
            <a:schemeClr val="bg1"/>
          </a:solidFill>
        </a:ln>
      </dgm:spPr>
      <dgm:t>
        <a:bodyPr/>
        <a:lstStyle/>
        <a:p>
          <a:r>
            <a:rPr lang="es-AR" dirty="0">
              <a:latin typeface="Arial" panose="020B0604020202020204" pitchFamily="34" charset="0"/>
              <a:cs typeface="Arial" panose="020B0604020202020204" pitchFamily="34" charset="0"/>
            </a:rPr>
            <a:t>HOSPITALIZACIÓN, INVALIDEZ E INCAPACIDAD</a:t>
          </a:r>
        </a:p>
      </dgm:t>
    </dgm:pt>
    <dgm:pt modelId="{A249927C-E34D-4C25-A3B5-45DA33E67F9D}" type="parTrans" cxnId="{D6B5F217-BB71-4B3D-A138-878D1A8B15B8}">
      <dgm:prSet/>
      <dgm:spPr/>
      <dgm:t>
        <a:bodyPr/>
        <a:lstStyle/>
        <a:p>
          <a:endParaRPr lang="es-AR"/>
        </a:p>
      </dgm:t>
    </dgm:pt>
    <dgm:pt modelId="{46B0A122-2260-4F5D-BD7E-802F974220A5}" type="sibTrans" cxnId="{D6B5F217-BB71-4B3D-A138-878D1A8B15B8}">
      <dgm:prSet/>
      <dgm:spPr/>
      <dgm:t>
        <a:bodyPr/>
        <a:lstStyle/>
        <a:p>
          <a:endParaRPr lang="es-AR"/>
        </a:p>
      </dgm:t>
    </dgm:pt>
    <dgm:pt modelId="{A701DE43-9F77-4C4C-99B6-FF90E7B7FE40}">
      <dgm:prSet phldrT="[Texto]"/>
      <dgm:spPr>
        <a:ln w="38100">
          <a:solidFill>
            <a:schemeClr val="bg1"/>
          </a:solidFill>
        </a:ln>
      </dgm:spPr>
      <dgm:t>
        <a:bodyPr/>
        <a:lstStyle/>
        <a:p>
          <a:r>
            <a:rPr lang="es-AR" dirty="0">
              <a:latin typeface="Arial" panose="020B0604020202020204" pitchFamily="34" charset="0"/>
              <a:cs typeface="Arial" panose="020B0604020202020204" pitchFamily="34" charset="0"/>
            </a:rPr>
            <a:t>DEPENDENCIA Y GRAN GASTO ECONÓMICO</a:t>
          </a:r>
        </a:p>
      </dgm:t>
    </dgm:pt>
    <dgm:pt modelId="{910ADA09-2D35-4504-87E3-58614146B3C8}" type="parTrans" cxnId="{88144C9A-0546-4989-B048-FDF1FCF28748}">
      <dgm:prSet/>
      <dgm:spPr/>
      <dgm:t>
        <a:bodyPr/>
        <a:lstStyle/>
        <a:p>
          <a:endParaRPr lang="es-AR"/>
        </a:p>
      </dgm:t>
    </dgm:pt>
    <dgm:pt modelId="{A799C7B6-CA02-46E3-9398-F85D4AE80753}" type="sibTrans" cxnId="{88144C9A-0546-4989-B048-FDF1FCF28748}">
      <dgm:prSet/>
      <dgm:spPr/>
      <dgm:t>
        <a:bodyPr/>
        <a:lstStyle/>
        <a:p>
          <a:endParaRPr lang="es-AR"/>
        </a:p>
      </dgm:t>
    </dgm:pt>
    <dgm:pt modelId="{3B9BD381-D9E1-4AF4-83A4-0DA127907B45}" type="pres">
      <dgm:prSet presAssocID="{4839BA45-8255-47B2-BB8E-4D375C807220}" presName="Name0" presStyleCnt="0">
        <dgm:presLayoutVars>
          <dgm:dir/>
          <dgm:animLvl val="lvl"/>
          <dgm:resizeHandles val="exact"/>
        </dgm:presLayoutVars>
      </dgm:prSet>
      <dgm:spPr/>
    </dgm:pt>
    <dgm:pt modelId="{5A45D75C-A8A5-44D5-B40F-ED2A12926032}" type="pres">
      <dgm:prSet presAssocID="{63379D6F-F30C-4EE7-BC60-5E031A95BC5B}" presName="parTxOnly" presStyleLbl="node1" presStyleIdx="0" presStyleCnt="4">
        <dgm:presLayoutVars>
          <dgm:chMax val="0"/>
          <dgm:chPref val="0"/>
          <dgm:bulletEnabled val="1"/>
        </dgm:presLayoutVars>
      </dgm:prSet>
      <dgm:spPr/>
    </dgm:pt>
    <dgm:pt modelId="{DE1BFC34-D63C-48A2-8D1E-97353C33B00C}" type="pres">
      <dgm:prSet presAssocID="{A1CBC47A-0804-4C81-AACD-5886CA38158A}" presName="parTxOnlySpace" presStyleCnt="0"/>
      <dgm:spPr/>
    </dgm:pt>
    <dgm:pt modelId="{3791B363-5866-4E28-A6A2-E1437A42C8CC}" type="pres">
      <dgm:prSet presAssocID="{012964D0-F639-4A9F-B0CA-7B956E9E4B63}" presName="parTxOnly" presStyleLbl="node1" presStyleIdx="1" presStyleCnt="4">
        <dgm:presLayoutVars>
          <dgm:chMax val="0"/>
          <dgm:chPref val="0"/>
          <dgm:bulletEnabled val="1"/>
        </dgm:presLayoutVars>
      </dgm:prSet>
      <dgm:spPr/>
    </dgm:pt>
    <dgm:pt modelId="{D967DB56-1DD7-4E32-AD59-0784E952B88C}" type="pres">
      <dgm:prSet presAssocID="{1AA2B3A1-B1A6-44E1-9851-D759AE375880}" presName="parTxOnlySpace" presStyleCnt="0"/>
      <dgm:spPr/>
    </dgm:pt>
    <dgm:pt modelId="{552FC457-827E-4F09-8CDD-20A1DA980189}" type="pres">
      <dgm:prSet presAssocID="{E7728AC2-C8F1-407C-AC85-62C56D686ACE}" presName="parTxOnly" presStyleLbl="node1" presStyleIdx="2" presStyleCnt="4">
        <dgm:presLayoutVars>
          <dgm:chMax val="0"/>
          <dgm:chPref val="0"/>
          <dgm:bulletEnabled val="1"/>
        </dgm:presLayoutVars>
      </dgm:prSet>
      <dgm:spPr/>
    </dgm:pt>
    <dgm:pt modelId="{7E2098CF-D210-4141-AE30-EA42B024D64D}" type="pres">
      <dgm:prSet presAssocID="{46B0A122-2260-4F5D-BD7E-802F974220A5}" presName="parTxOnlySpace" presStyleCnt="0"/>
      <dgm:spPr/>
    </dgm:pt>
    <dgm:pt modelId="{8C71D474-25B9-47EB-8B6D-D9E4458498B7}" type="pres">
      <dgm:prSet presAssocID="{A701DE43-9F77-4C4C-99B6-FF90E7B7FE40}" presName="parTxOnly" presStyleLbl="node1" presStyleIdx="3" presStyleCnt="4">
        <dgm:presLayoutVars>
          <dgm:chMax val="0"/>
          <dgm:chPref val="0"/>
          <dgm:bulletEnabled val="1"/>
        </dgm:presLayoutVars>
      </dgm:prSet>
      <dgm:spPr/>
    </dgm:pt>
  </dgm:ptLst>
  <dgm:cxnLst>
    <dgm:cxn modelId="{8D198B0B-586F-425F-A5E5-E65B08293413}" srcId="{4839BA45-8255-47B2-BB8E-4D375C807220}" destId="{63379D6F-F30C-4EE7-BC60-5E031A95BC5B}" srcOrd="0" destOrd="0" parTransId="{718BA0A2-0C2A-487E-83B9-680F5EE10120}" sibTransId="{A1CBC47A-0804-4C81-AACD-5886CA38158A}"/>
    <dgm:cxn modelId="{D6B5F217-BB71-4B3D-A138-878D1A8B15B8}" srcId="{4839BA45-8255-47B2-BB8E-4D375C807220}" destId="{E7728AC2-C8F1-407C-AC85-62C56D686ACE}" srcOrd="2" destOrd="0" parTransId="{A249927C-E34D-4C25-A3B5-45DA33E67F9D}" sibTransId="{46B0A122-2260-4F5D-BD7E-802F974220A5}"/>
    <dgm:cxn modelId="{427BD367-3013-4B87-B783-EFA77AE3702A}" type="presOf" srcId="{A701DE43-9F77-4C4C-99B6-FF90E7B7FE40}" destId="{8C71D474-25B9-47EB-8B6D-D9E4458498B7}" srcOrd="0" destOrd="0" presId="urn:microsoft.com/office/officeart/2005/8/layout/chevron1"/>
    <dgm:cxn modelId="{3B83D46D-148A-4BE5-8355-81BFFA4A5FB8}" srcId="{4839BA45-8255-47B2-BB8E-4D375C807220}" destId="{012964D0-F639-4A9F-B0CA-7B956E9E4B63}" srcOrd="1" destOrd="0" parTransId="{B88E4F1D-709B-4773-A3C0-40A1BD703494}" sibTransId="{1AA2B3A1-B1A6-44E1-9851-D759AE375880}"/>
    <dgm:cxn modelId="{27481E54-86B1-47F3-BBB1-4D853EE4E9D9}" type="presOf" srcId="{63379D6F-F30C-4EE7-BC60-5E031A95BC5B}" destId="{5A45D75C-A8A5-44D5-B40F-ED2A12926032}" srcOrd="0" destOrd="0" presId="urn:microsoft.com/office/officeart/2005/8/layout/chevron1"/>
    <dgm:cxn modelId="{88144C9A-0546-4989-B048-FDF1FCF28748}" srcId="{4839BA45-8255-47B2-BB8E-4D375C807220}" destId="{A701DE43-9F77-4C4C-99B6-FF90E7B7FE40}" srcOrd="3" destOrd="0" parTransId="{910ADA09-2D35-4504-87E3-58614146B3C8}" sibTransId="{A799C7B6-CA02-46E3-9398-F85D4AE80753}"/>
    <dgm:cxn modelId="{BD764DB2-A8C6-41D9-9F3E-23DF1F1ED2EB}" type="presOf" srcId="{E7728AC2-C8F1-407C-AC85-62C56D686ACE}" destId="{552FC457-827E-4F09-8CDD-20A1DA980189}" srcOrd="0" destOrd="0" presId="urn:microsoft.com/office/officeart/2005/8/layout/chevron1"/>
    <dgm:cxn modelId="{193285B3-C080-418E-A327-4B874164327A}" type="presOf" srcId="{4839BA45-8255-47B2-BB8E-4D375C807220}" destId="{3B9BD381-D9E1-4AF4-83A4-0DA127907B45}" srcOrd="0" destOrd="0" presId="urn:microsoft.com/office/officeart/2005/8/layout/chevron1"/>
    <dgm:cxn modelId="{1286D7F7-F2E0-4CB6-AB83-D05F801E40C8}" type="presOf" srcId="{012964D0-F639-4A9F-B0CA-7B956E9E4B63}" destId="{3791B363-5866-4E28-A6A2-E1437A42C8CC}" srcOrd="0" destOrd="0" presId="urn:microsoft.com/office/officeart/2005/8/layout/chevron1"/>
    <dgm:cxn modelId="{BE2EDC95-865F-4746-AC9C-CD23E54B2726}" type="presParOf" srcId="{3B9BD381-D9E1-4AF4-83A4-0DA127907B45}" destId="{5A45D75C-A8A5-44D5-B40F-ED2A12926032}" srcOrd="0" destOrd="0" presId="urn:microsoft.com/office/officeart/2005/8/layout/chevron1"/>
    <dgm:cxn modelId="{5C2ECA9F-0383-4065-A1FD-3678EBCC107E}" type="presParOf" srcId="{3B9BD381-D9E1-4AF4-83A4-0DA127907B45}" destId="{DE1BFC34-D63C-48A2-8D1E-97353C33B00C}" srcOrd="1" destOrd="0" presId="urn:microsoft.com/office/officeart/2005/8/layout/chevron1"/>
    <dgm:cxn modelId="{C5807D16-9F8E-454E-8732-C026016F2B20}" type="presParOf" srcId="{3B9BD381-D9E1-4AF4-83A4-0DA127907B45}" destId="{3791B363-5866-4E28-A6A2-E1437A42C8CC}" srcOrd="2" destOrd="0" presId="urn:microsoft.com/office/officeart/2005/8/layout/chevron1"/>
    <dgm:cxn modelId="{209F1534-5773-49D7-A646-D20F7F5C5F53}" type="presParOf" srcId="{3B9BD381-D9E1-4AF4-83A4-0DA127907B45}" destId="{D967DB56-1DD7-4E32-AD59-0784E952B88C}" srcOrd="3" destOrd="0" presId="urn:microsoft.com/office/officeart/2005/8/layout/chevron1"/>
    <dgm:cxn modelId="{CA04B055-6D53-4E5C-8E4D-22919C9D8B70}" type="presParOf" srcId="{3B9BD381-D9E1-4AF4-83A4-0DA127907B45}" destId="{552FC457-827E-4F09-8CDD-20A1DA980189}" srcOrd="4" destOrd="0" presId="urn:microsoft.com/office/officeart/2005/8/layout/chevron1"/>
    <dgm:cxn modelId="{24ACB96B-3C82-4006-93C6-65B41F13CA02}" type="presParOf" srcId="{3B9BD381-D9E1-4AF4-83A4-0DA127907B45}" destId="{7E2098CF-D210-4141-AE30-EA42B024D64D}" srcOrd="5" destOrd="0" presId="urn:microsoft.com/office/officeart/2005/8/layout/chevron1"/>
    <dgm:cxn modelId="{0E71B44A-E38D-46BB-9509-2702268E611F}" type="presParOf" srcId="{3B9BD381-D9E1-4AF4-83A4-0DA127907B45}" destId="{8C71D474-25B9-47EB-8B6D-D9E4458498B7}" srcOrd="6" destOrd="0" presId="urn:microsoft.com/office/officeart/2005/8/layout/chevron1"/>
  </dgm:cxnLst>
  <dgm:bg/>
  <dgm:whole>
    <a:ln w="76200"/>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5D75C-A8A5-44D5-B40F-ED2A12926032}">
      <dsp:nvSpPr>
        <dsp:cNvPr id="0" name=""/>
        <dsp:cNvSpPr/>
      </dsp:nvSpPr>
      <dsp:spPr>
        <a:xfrm>
          <a:off x="3770" y="278448"/>
          <a:ext cx="2194718" cy="877887"/>
        </a:xfrm>
        <a:prstGeom prst="chevron">
          <a:avLst/>
        </a:prstGeom>
        <a:solidFill>
          <a:schemeClr val="accent5">
            <a:alpha val="90000"/>
            <a:hueOff val="0"/>
            <a:satOff val="0"/>
            <a:lumOff val="0"/>
            <a:alphaOff val="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s-AR" sz="1000" kern="1200" dirty="0">
              <a:latin typeface="Arial" panose="020B0604020202020204" pitchFamily="34" charset="0"/>
              <a:cs typeface="Arial" panose="020B0604020202020204" pitchFamily="34" charset="0"/>
            </a:rPr>
            <a:t>MALOS HÁBITOS</a:t>
          </a:r>
        </a:p>
      </dsp:txBody>
      <dsp:txXfrm>
        <a:off x="442714" y="278448"/>
        <a:ext cx="1316831" cy="877887"/>
      </dsp:txXfrm>
    </dsp:sp>
    <dsp:sp modelId="{3791B363-5866-4E28-A6A2-E1437A42C8CC}">
      <dsp:nvSpPr>
        <dsp:cNvPr id="0" name=""/>
        <dsp:cNvSpPr/>
      </dsp:nvSpPr>
      <dsp:spPr>
        <a:xfrm>
          <a:off x="1979017" y="278448"/>
          <a:ext cx="2194718" cy="877887"/>
        </a:xfrm>
        <a:prstGeom prst="chevron">
          <a:avLst/>
        </a:prstGeom>
        <a:solidFill>
          <a:schemeClr val="accent5">
            <a:alpha val="90000"/>
            <a:hueOff val="0"/>
            <a:satOff val="0"/>
            <a:lumOff val="0"/>
            <a:alphaOff val="-13333"/>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s-AR" sz="1000" kern="1200" dirty="0">
              <a:latin typeface="Arial" panose="020B0604020202020204" pitchFamily="34" charset="0"/>
              <a:cs typeface="Arial" panose="020B0604020202020204" pitchFamily="34" charset="0"/>
            </a:rPr>
            <a:t>ENFERMEDADES CRÓNICAS, AUMENTO DE MEDICAMENTOS</a:t>
          </a:r>
        </a:p>
      </dsp:txBody>
      <dsp:txXfrm>
        <a:off x="2417961" y="278448"/>
        <a:ext cx="1316831" cy="877887"/>
      </dsp:txXfrm>
    </dsp:sp>
    <dsp:sp modelId="{552FC457-827E-4F09-8CDD-20A1DA980189}">
      <dsp:nvSpPr>
        <dsp:cNvPr id="0" name=""/>
        <dsp:cNvSpPr/>
      </dsp:nvSpPr>
      <dsp:spPr>
        <a:xfrm>
          <a:off x="3954264" y="278448"/>
          <a:ext cx="2194718" cy="877887"/>
        </a:xfrm>
        <a:prstGeom prst="chevron">
          <a:avLst/>
        </a:prstGeom>
        <a:solidFill>
          <a:schemeClr val="accent5">
            <a:alpha val="90000"/>
            <a:hueOff val="0"/>
            <a:satOff val="0"/>
            <a:lumOff val="0"/>
            <a:alphaOff val="-26667"/>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s-AR" sz="1000" kern="1200" dirty="0">
              <a:latin typeface="Arial" panose="020B0604020202020204" pitchFamily="34" charset="0"/>
              <a:cs typeface="Arial" panose="020B0604020202020204" pitchFamily="34" charset="0"/>
            </a:rPr>
            <a:t>HOSPITALIZACIÓN, INVALIDEZ E INCAPACIDAD</a:t>
          </a:r>
        </a:p>
      </dsp:txBody>
      <dsp:txXfrm>
        <a:off x="4393208" y="278448"/>
        <a:ext cx="1316831" cy="877887"/>
      </dsp:txXfrm>
    </dsp:sp>
    <dsp:sp modelId="{8C71D474-25B9-47EB-8B6D-D9E4458498B7}">
      <dsp:nvSpPr>
        <dsp:cNvPr id="0" name=""/>
        <dsp:cNvSpPr/>
      </dsp:nvSpPr>
      <dsp:spPr>
        <a:xfrm>
          <a:off x="5929510" y="278448"/>
          <a:ext cx="2194718" cy="877887"/>
        </a:xfrm>
        <a:prstGeom prst="chevron">
          <a:avLst/>
        </a:prstGeom>
        <a:solidFill>
          <a:schemeClr val="accent5">
            <a:alpha val="90000"/>
            <a:hueOff val="0"/>
            <a:satOff val="0"/>
            <a:lumOff val="0"/>
            <a:alphaOff val="-40000"/>
          </a:schemeClr>
        </a:solidFill>
        <a:ln w="38100" cap="flat" cmpd="sng" algn="ctr">
          <a:solidFill>
            <a:schemeClr val="bg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s-AR" sz="1000" kern="1200" dirty="0">
              <a:latin typeface="Arial" panose="020B0604020202020204" pitchFamily="34" charset="0"/>
              <a:cs typeface="Arial" panose="020B0604020202020204" pitchFamily="34" charset="0"/>
            </a:rPr>
            <a:t>DEPENDENCIA Y GRAN GASTO ECONÓMICO</a:t>
          </a:r>
        </a:p>
      </dsp:txBody>
      <dsp:txXfrm>
        <a:off x="6368454" y="278448"/>
        <a:ext cx="1316831" cy="8778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2CE0B1-4DFC-41A2-B53B-A25893A40F0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00BF73B9-3CC5-4433-8E6B-388933CAB4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F083AEF6-E402-4657-B65E-5715FFA8E5F7}"/>
              </a:ext>
            </a:extLst>
          </p:cNvPr>
          <p:cNvSpPr>
            <a:spLocks noGrp="1"/>
          </p:cNvSpPr>
          <p:nvPr>
            <p:ph type="dt" sz="half" idx="10"/>
          </p:nvPr>
        </p:nvSpPr>
        <p:spPr/>
        <p:txBody>
          <a:bodyPr/>
          <a:lstStyle/>
          <a:p>
            <a:fld id="{4853E8C0-ABE0-485D-9B6E-6DCE83840FE6}" type="datetimeFigureOut">
              <a:rPr lang="es-AR" smtClean="0"/>
              <a:t>10/10/2023</a:t>
            </a:fld>
            <a:endParaRPr lang="es-AR"/>
          </a:p>
        </p:txBody>
      </p:sp>
      <p:sp>
        <p:nvSpPr>
          <p:cNvPr id="5" name="Marcador de pie de página 4">
            <a:extLst>
              <a:ext uri="{FF2B5EF4-FFF2-40B4-BE49-F238E27FC236}">
                <a16:creationId xmlns:a16="http://schemas.microsoft.com/office/drawing/2014/main" id="{37AF05DA-383A-43FB-A140-4B86A6EFD693}"/>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F734DAF-0136-49D3-B3ED-D5FBE50F24E7}"/>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03102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EC84DE-6F2B-4C8C-B1F1-A0C6E6BBDA71}"/>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6C3A9191-1D3A-481D-8B0D-353F3BD2E18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1FF724F-5C41-4D26-B402-B6A5F1E6CBDF}"/>
              </a:ext>
            </a:extLst>
          </p:cNvPr>
          <p:cNvSpPr>
            <a:spLocks noGrp="1"/>
          </p:cNvSpPr>
          <p:nvPr>
            <p:ph type="dt" sz="half" idx="10"/>
          </p:nvPr>
        </p:nvSpPr>
        <p:spPr/>
        <p:txBody>
          <a:bodyPr/>
          <a:lstStyle/>
          <a:p>
            <a:fld id="{4853E8C0-ABE0-485D-9B6E-6DCE83840FE6}" type="datetimeFigureOut">
              <a:rPr lang="es-AR" smtClean="0"/>
              <a:t>10/10/2023</a:t>
            </a:fld>
            <a:endParaRPr lang="es-AR"/>
          </a:p>
        </p:txBody>
      </p:sp>
      <p:sp>
        <p:nvSpPr>
          <p:cNvPr id="5" name="Marcador de pie de página 4">
            <a:extLst>
              <a:ext uri="{FF2B5EF4-FFF2-40B4-BE49-F238E27FC236}">
                <a16:creationId xmlns:a16="http://schemas.microsoft.com/office/drawing/2014/main" id="{96DDF987-94D6-40E6-B7B7-1EEA1F40BCD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45EC73D-1A1A-4DD2-AAE7-A1CF176F1154}"/>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61803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40AF795-A70B-4655-9914-F89F9E06129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71934533-1C76-4D2E-9E19-988836BA4D0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B4EA5F1D-B939-4641-A697-7EA9037FA5D7}"/>
              </a:ext>
            </a:extLst>
          </p:cNvPr>
          <p:cNvSpPr>
            <a:spLocks noGrp="1"/>
          </p:cNvSpPr>
          <p:nvPr>
            <p:ph type="dt" sz="half" idx="10"/>
          </p:nvPr>
        </p:nvSpPr>
        <p:spPr/>
        <p:txBody>
          <a:bodyPr/>
          <a:lstStyle/>
          <a:p>
            <a:fld id="{4853E8C0-ABE0-485D-9B6E-6DCE83840FE6}" type="datetimeFigureOut">
              <a:rPr lang="es-AR" smtClean="0"/>
              <a:t>10/10/2023</a:t>
            </a:fld>
            <a:endParaRPr lang="es-AR"/>
          </a:p>
        </p:txBody>
      </p:sp>
      <p:sp>
        <p:nvSpPr>
          <p:cNvPr id="5" name="Marcador de pie de página 4">
            <a:extLst>
              <a:ext uri="{FF2B5EF4-FFF2-40B4-BE49-F238E27FC236}">
                <a16:creationId xmlns:a16="http://schemas.microsoft.com/office/drawing/2014/main" id="{61E878DF-A8D4-495F-B7D0-1CF8B554D285}"/>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A9EF4C0-35B9-41E4-8D25-C90EE0D667CC}"/>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3742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BECD48-91FC-431F-9341-61CACF47869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835F2EB-8000-4ACE-8890-EC623DA90BC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67CA172C-4A83-4165-9039-4FC0C6EE031F}"/>
              </a:ext>
            </a:extLst>
          </p:cNvPr>
          <p:cNvSpPr>
            <a:spLocks noGrp="1"/>
          </p:cNvSpPr>
          <p:nvPr>
            <p:ph type="dt" sz="half" idx="10"/>
          </p:nvPr>
        </p:nvSpPr>
        <p:spPr/>
        <p:txBody>
          <a:bodyPr/>
          <a:lstStyle/>
          <a:p>
            <a:fld id="{4853E8C0-ABE0-485D-9B6E-6DCE83840FE6}" type="datetimeFigureOut">
              <a:rPr lang="es-AR" smtClean="0"/>
              <a:t>10/10/2023</a:t>
            </a:fld>
            <a:endParaRPr lang="es-AR"/>
          </a:p>
        </p:txBody>
      </p:sp>
      <p:sp>
        <p:nvSpPr>
          <p:cNvPr id="5" name="Marcador de pie de página 4">
            <a:extLst>
              <a:ext uri="{FF2B5EF4-FFF2-40B4-BE49-F238E27FC236}">
                <a16:creationId xmlns:a16="http://schemas.microsoft.com/office/drawing/2014/main" id="{D6415CA0-FED7-47BE-B867-7E84C02EE8BD}"/>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88749EC-7183-4E8A-B88B-F9BDAEF214FA}"/>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627763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F29E81-4ECD-4356-AC56-12D44E957FD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8FAA882-B768-45EF-9C7B-A173213660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9A68510-C805-44A0-A231-2F4E54F8F042}"/>
              </a:ext>
            </a:extLst>
          </p:cNvPr>
          <p:cNvSpPr>
            <a:spLocks noGrp="1"/>
          </p:cNvSpPr>
          <p:nvPr>
            <p:ph type="dt" sz="half" idx="10"/>
          </p:nvPr>
        </p:nvSpPr>
        <p:spPr/>
        <p:txBody>
          <a:bodyPr/>
          <a:lstStyle/>
          <a:p>
            <a:fld id="{4853E8C0-ABE0-485D-9B6E-6DCE83840FE6}" type="datetimeFigureOut">
              <a:rPr lang="es-AR" smtClean="0"/>
              <a:t>10/10/2023</a:t>
            </a:fld>
            <a:endParaRPr lang="es-AR"/>
          </a:p>
        </p:txBody>
      </p:sp>
      <p:sp>
        <p:nvSpPr>
          <p:cNvPr id="5" name="Marcador de pie de página 4">
            <a:extLst>
              <a:ext uri="{FF2B5EF4-FFF2-40B4-BE49-F238E27FC236}">
                <a16:creationId xmlns:a16="http://schemas.microsoft.com/office/drawing/2014/main" id="{26BF8990-1C9C-4517-AF80-46B3DF6D6E2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6306959-3144-4E5F-9FFC-BB49A2D283ED}"/>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76129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E1E546-6606-4258-A128-5FD4ACFAE6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1E01390B-287F-4AA1-B1D8-A89CEED046A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AB723BFD-88ED-4A31-9205-D521B2288B0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01672621-9F77-4390-8FE6-86044F3F81B5}"/>
              </a:ext>
            </a:extLst>
          </p:cNvPr>
          <p:cNvSpPr>
            <a:spLocks noGrp="1"/>
          </p:cNvSpPr>
          <p:nvPr>
            <p:ph type="dt" sz="half" idx="10"/>
          </p:nvPr>
        </p:nvSpPr>
        <p:spPr/>
        <p:txBody>
          <a:bodyPr/>
          <a:lstStyle/>
          <a:p>
            <a:fld id="{4853E8C0-ABE0-485D-9B6E-6DCE83840FE6}" type="datetimeFigureOut">
              <a:rPr lang="es-AR" smtClean="0"/>
              <a:t>10/10/2023</a:t>
            </a:fld>
            <a:endParaRPr lang="es-AR"/>
          </a:p>
        </p:txBody>
      </p:sp>
      <p:sp>
        <p:nvSpPr>
          <p:cNvPr id="6" name="Marcador de pie de página 5">
            <a:extLst>
              <a:ext uri="{FF2B5EF4-FFF2-40B4-BE49-F238E27FC236}">
                <a16:creationId xmlns:a16="http://schemas.microsoft.com/office/drawing/2014/main" id="{FB58AA88-EAEA-4D38-8841-A16261D83A03}"/>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E74028D7-98B7-4151-B6C9-F4799E4FBFEA}"/>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34178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1AB126-6954-46C8-B882-9550B59FB0E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2F41B49A-4F12-4F21-9FE0-7B206661E8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1694480-D95D-4D5B-A9F5-072310492C3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C3E01136-81C1-4AF3-B3AD-87CEFBE2BA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E08397D-E952-4446-A85C-4A6F8D1DFFF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FE3EE295-7193-46DD-BF97-34B1EE8D3120}"/>
              </a:ext>
            </a:extLst>
          </p:cNvPr>
          <p:cNvSpPr>
            <a:spLocks noGrp="1"/>
          </p:cNvSpPr>
          <p:nvPr>
            <p:ph type="dt" sz="half" idx="10"/>
          </p:nvPr>
        </p:nvSpPr>
        <p:spPr/>
        <p:txBody>
          <a:bodyPr/>
          <a:lstStyle/>
          <a:p>
            <a:fld id="{4853E8C0-ABE0-485D-9B6E-6DCE83840FE6}" type="datetimeFigureOut">
              <a:rPr lang="es-AR" smtClean="0"/>
              <a:t>10/10/2023</a:t>
            </a:fld>
            <a:endParaRPr lang="es-AR"/>
          </a:p>
        </p:txBody>
      </p:sp>
      <p:sp>
        <p:nvSpPr>
          <p:cNvPr id="8" name="Marcador de pie de página 7">
            <a:extLst>
              <a:ext uri="{FF2B5EF4-FFF2-40B4-BE49-F238E27FC236}">
                <a16:creationId xmlns:a16="http://schemas.microsoft.com/office/drawing/2014/main" id="{9149A331-C76A-4B1F-8ED5-13D39F66C2C4}"/>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CE50FBB7-3ECA-4B3A-B16B-387418A8A703}"/>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538877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4A2023-7B3A-4874-B6BE-005AC98F5B6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7F9DA1A4-F672-4B64-B984-925FD9A1C850}"/>
              </a:ext>
            </a:extLst>
          </p:cNvPr>
          <p:cNvSpPr>
            <a:spLocks noGrp="1"/>
          </p:cNvSpPr>
          <p:nvPr>
            <p:ph type="dt" sz="half" idx="10"/>
          </p:nvPr>
        </p:nvSpPr>
        <p:spPr/>
        <p:txBody>
          <a:bodyPr/>
          <a:lstStyle/>
          <a:p>
            <a:fld id="{4853E8C0-ABE0-485D-9B6E-6DCE83840FE6}" type="datetimeFigureOut">
              <a:rPr lang="es-AR" smtClean="0"/>
              <a:t>10/10/2023</a:t>
            </a:fld>
            <a:endParaRPr lang="es-AR"/>
          </a:p>
        </p:txBody>
      </p:sp>
      <p:sp>
        <p:nvSpPr>
          <p:cNvPr id="4" name="Marcador de pie de página 3">
            <a:extLst>
              <a:ext uri="{FF2B5EF4-FFF2-40B4-BE49-F238E27FC236}">
                <a16:creationId xmlns:a16="http://schemas.microsoft.com/office/drawing/2014/main" id="{3F1EE3FA-470B-4C94-A924-CE7B3DC40A2D}"/>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394E297E-A365-4199-84C0-A413116E04F5}"/>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153766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7B9F981-CE71-46C5-AAF2-9A7336AB3C59}"/>
              </a:ext>
            </a:extLst>
          </p:cNvPr>
          <p:cNvSpPr>
            <a:spLocks noGrp="1"/>
          </p:cNvSpPr>
          <p:nvPr>
            <p:ph type="dt" sz="half" idx="10"/>
          </p:nvPr>
        </p:nvSpPr>
        <p:spPr/>
        <p:txBody>
          <a:bodyPr/>
          <a:lstStyle/>
          <a:p>
            <a:fld id="{4853E8C0-ABE0-485D-9B6E-6DCE83840FE6}" type="datetimeFigureOut">
              <a:rPr lang="es-AR" smtClean="0"/>
              <a:t>10/10/2023</a:t>
            </a:fld>
            <a:endParaRPr lang="es-AR"/>
          </a:p>
        </p:txBody>
      </p:sp>
      <p:sp>
        <p:nvSpPr>
          <p:cNvPr id="3" name="Marcador de pie de página 2">
            <a:extLst>
              <a:ext uri="{FF2B5EF4-FFF2-40B4-BE49-F238E27FC236}">
                <a16:creationId xmlns:a16="http://schemas.microsoft.com/office/drawing/2014/main" id="{755917E9-5524-45DC-BDBB-2BB48AD5EC3E}"/>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D4833166-4711-4F69-BCB5-42E567AEBAEB}"/>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339481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3BF0DC-DB5E-49CC-BD94-B8A9FBC24F9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FC2278C-8643-41DC-AEE9-7846A82C3A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7060B1F6-1EB8-42C9-A60F-4FE7DDE54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B6EB2E-5854-4FB5-9336-CAD0FAA1317E}"/>
              </a:ext>
            </a:extLst>
          </p:cNvPr>
          <p:cNvSpPr>
            <a:spLocks noGrp="1"/>
          </p:cNvSpPr>
          <p:nvPr>
            <p:ph type="dt" sz="half" idx="10"/>
          </p:nvPr>
        </p:nvSpPr>
        <p:spPr/>
        <p:txBody>
          <a:bodyPr/>
          <a:lstStyle/>
          <a:p>
            <a:fld id="{4853E8C0-ABE0-485D-9B6E-6DCE83840FE6}" type="datetimeFigureOut">
              <a:rPr lang="es-AR" smtClean="0"/>
              <a:t>10/10/2023</a:t>
            </a:fld>
            <a:endParaRPr lang="es-AR"/>
          </a:p>
        </p:txBody>
      </p:sp>
      <p:sp>
        <p:nvSpPr>
          <p:cNvPr id="6" name="Marcador de pie de página 5">
            <a:extLst>
              <a:ext uri="{FF2B5EF4-FFF2-40B4-BE49-F238E27FC236}">
                <a16:creationId xmlns:a16="http://schemas.microsoft.com/office/drawing/2014/main" id="{9252B5CF-B7B5-4453-876E-EEF879E1979C}"/>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58C829B0-9367-4CF2-9D29-9AEC896C0D65}"/>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2411121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AC8E4F-0D31-40CA-946A-A3EDC41ED1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95E2E240-917A-4909-872C-81DCF7C863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157FFADD-097C-47A2-9A30-0FF03828AF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4128062-E184-4A62-92FF-C59C58DD3C3C}"/>
              </a:ext>
            </a:extLst>
          </p:cNvPr>
          <p:cNvSpPr>
            <a:spLocks noGrp="1"/>
          </p:cNvSpPr>
          <p:nvPr>
            <p:ph type="dt" sz="half" idx="10"/>
          </p:nvPr>
        </p:nvSpPr>
        <p:spPr/>
        <p:txBody>
          <a:bodyPr/>
          <a:lstStyle/>
          <a:p>
            <a:fld id="{4853E8C0-ABE0-485D-9B6E-6DCE83840FE6}" type="datetimeFigureOut">
              <a:rPr lang="es-AR" smtClean="0"/>
              <a:t>10/10/2023</a:t>
            </a:fld>
            <a:endParaRPr lang="es-AR"/>
          </a:p>
        </p:txBody>
      </p:sp>
      <p:sp>
        <p:nvSpPr>
          <p:cNvPr id="6" name="Marcador de pie de página 5">
            <a:extLst>
              <a:ext uri="{FF2B5EF4-FFF2-40B4-BE49-F238E27FC236}">
                <a16:creationId xmlns:a16="http://schemas.microsoft.com/office/drawing/2014/main" id="{DF2894D9-57A5-4093-80E8-ED565505CDD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CAB9D7B0-30B1-4956-965B-2205B05B7490}"/>
              </a:ext>
            </a:extLst>
          </p:cNvPr>
          <p:cNvSpPr>
            <a:spLocks noGrp="1"/>
          </p:cNvSpPr>
          <p:nvPr>
            <p:ph type="sldNum" sz="quarter" idx="12"/>
          </p:nvPr>
        </p:nvSpPr>
        <p:spPr/>
        <p:txBody>
          <a:bodyPr/>
          <a:lstStyle/>
          <a:p>
            <a:fld id="{89A2DE63-6269-4CA0-8BE2-65AA09CF00C5}" type="slidenum">
              <a:rPr lang="es-AR" smtClean="0"/>
              <a:t>‹Nº›</a:t>
            </a:fld>
            <a:endParaRPr lang="es-AR"/>
          </a:p>
        </p:txBody>
      </p:sp>
    </p:spTree>
    <p:extLst>
      <p:ext uri="{BB962C8B-B14F-4D97-AF65-F5344CB8AC3E}">
        <p14:creationId xmlns:p14="http://schemas.microsoft.com/office/powerpoint/2010/main" val="3388513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F8ADFD9-21BD-42C1-B8F3-5F8E436D3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8DFA9685-DCE6-4DAF-9840-3FACBBB7F6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410E9907-93BE-4869-B5E7-A1A0ECAB8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53E8C0-ABE0-485D-9B6E-6DCE83840FE6}" type="datetimeFigureOut">
              <a:rPr lang="es-AR" smtClean="0"/>
              <a:t>10/10/2023</a:t>
            </a:fld>
            <a:endParaRPr lang="es-AR"/>
          </a:p>
        </p:txBody>
      </p:sp>
      <p:sp>
        <p:nvSpPr>
          <p:cNvPr id="5" name="Marcador de pie de página 4">
            <a:extLst>
              <a:ext uri="{FF2B5EF4-FFF2-40B4-BE49-F238E27FC236}">
                <a16:creationId xmlns:a16="http://schemas.microsoft.com/office/drawing/2014/main" id="{D7967C77-8316-4069-9FC9-57F750703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CDE95287-5025-48D5-85A1-0B98CB8E6B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2DE63-6269-4CA0-8BE2-65AA09CF00C5}" type="slidenum">
              <a:rPr lang="es-AR" smtClean="0"/>
              <a:t>‹Nº›</a:t>
            </a:fld>
            <a:endParaRPr lang="es-AR"/>
          </a:p>
        </p:txBody>
      </p:sp>
    </p:spTree>
    <p:extLst>
      <p:ext uri="{BB962C8B-B14F-4D97-AF65-F5344CB8AC3E}">
        <p14:creationId xmlns:p14="http://schemas.microsoft.com/office/powerpoint/2010/main" val="137818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4.png"/><Relationship Id="rId7"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7.svg"/><Relationship Id="rId5" Type="http://schemas.openxmlformats.org/officeDocument/2006/relationships/image" Target="../media/image9.pn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4.png"/><Relationship Id="rId7" Type="http://schemas.openxmlformats.org/officeDocument/2006/relationships/image" Target="../media/image22.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18.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29.png"/><Relationship Id="rId4" Type="http://schemas.openxmlformats.org/officeDocument/2006/relationships/image" Target="../media/image3.png"/><Relationship Id="rId9" Type="http://schemas.microsoft.com/office/2007/relationships/hdphoto" Target="../media/hdphoto4.wdp"/></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chart" Target="../charts/chart2.xml"/><Relationship Id="rId5" Type="http://schemas.openxmlformats.org/officeDocument/2006/relationships/image" Target="../media/image9.png"/><Relationship Id="rId10" Type="http://schemas.openxmlformats.org/officeDocument/2006/relationships/image" Target="../media/image33.svg"/><Relationship Id="rId4" Type="http://schemas.openxmlformats.org/officeDocument/2006/relationships/image" Target="../media/image3.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7.jpeg"/><Relationship Id="rId13"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image" Target="../media/image36.jpeg"/><Relationship Id="rId12"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5.jpeg"/><Relationship Id="rId11" Type="http://schemas.openxmlformats.org/officeDocument/2006/relationships/diagramQuickStyle" Target="../diagrams/quickStyle1.xml"/><Relationship Id="rId5" Type="http://schemas.openxmlformats.org/officeDocument/2006/relationships/image" Target="../media/image9.png"/><Relationship Id="rId10" Type="http://schemas.openxmlformats.org/officeDocument/2006/relationships/diagramLayout" Target="../diagrams/layout1.xml"/><Relationship Id="rId4" Type="http://schemas.openxmlformats.org/officeDocument/2006/relationships/image" Target="../media/image3.png"/><Relationship Id="rId9"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 Id="rId9"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2.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png"/><Relationship Id="rId7" Type="http://schemas.openxmlformats.org/officeDocument/2006/relationships/image" Target="../media/image44.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48.svg"/><Relationship Id="rId5" Type="http://schemas.microsoft.com/office/2007/relationships/hdphoto" Target="../media/hdphoto6.wdp"/><Relationship Id="rId10"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6.sv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image" Target="../media/image49.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 Id="rId9" Type="http://schemas.openxmlformats.org/officeDocument/2006/relationships/image" Target="../media/image41.sv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 Id="rId9" Type="http://schemas.microsoft.com/office/2007/relationships/hdphoto" Target="../media/hdphoto7.wdp"/></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4.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7.em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png"/><Relationship Id="rId7"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png"/><Relationship Id="rId7"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64.png"/><Relationship Id="rId5" Type="http://schemas.microsoft.com/office/2007/relationships/hdphoto" Target="../media/hdphoto6.wdp"/><Relationship Id="rId10" Type="http://schemas.openxmlformats.org/officeDocument/2006/relationships/image" Target="../media/image63.png"/><Relationship Id="rId4" Type="http://schemas.openxmlformats.org/officeDocument/2006/relationships/image" Target="../media/image38.png"/><Relationship Id="rId9"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8.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9.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1.em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2.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4.png"/><Relationship Id="rId7" Type="http://schemas.openxmlformats.org/officeDocument/2006/relationships/image" Target="../media/image73.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4.png"/><Relationship Id="rId7"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microsoft.com/office/2007/relationships/hdphoto" Target="../media/hdphoto6.wdp"/><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42E3636-D969-49D8-9627-850562A34B4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48741" y="152400"/>
            <a:ext cx="5205260" cy="66164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rotWithShape="1">
          <a:blip r:embed="rId3">
            <a:extLst>
              <a:ext uri="{28A0092B-C50C-407E-A947-70E740481C1C}">
                <a14:useLocalDpi xmlns:a14="http://schemas.microsoft.com/office/drawing/2010/main"/>
              </a:ext>
            </a:extLst>
          </a:blip>
          <a:srcRect b="2269"/>
          <a:stretch/>
        </p:blipFill>
        <p:spPr>
          <a:xfrm>
            <a:off x="8950398" y="0"/>
            <a:ext cx="3227087" cy="6858000"/>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3632" y="293914"/>
            <a:ext cx="6567719" cy="6560458"/>
          </a:xfrm>
          <a:prstGeom prst="roundRect">
            <a:avLst>
              <a:gd name="adj" fmla="val 8594"/>
            </a:avLst>
          </a:prstGeom>
          <a:solidFill>
            <a:srgbClr val="FFFFFF">
              <a:shade val="85000"/>
            </a:srgbClr>
          </a:solidFill>
          <a:ln>
            <a:noFill/>
          </a:ln>
          <a:effectLst/>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177485" cy="6857997"/>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44724" y="2378382"/>
            <a:ext cx="5354143" cy="1041567"/>
          </a:xfrm>
          <a:prstGeom prst="rect">
            <a:avLst/>
          </a:prstGeom>
          <a:noFill/>
          <a:effectLst>
            <a:outerShdw blurRad="63500" sx="187000" sy="187000" algn="ctr" rotWithShape="0">
              <a:schemeClr val="bg1">
                <a:lumMod val="50000"/>
                <a:alpha val="92000"/>
              </a:schemeClr>
            </a:outerShdw>
          </a:effectLst>
        </p:spPr>
        <p:txBody>
          <a:bodyPr wrap="square" rtlCol="0">
            <a:spAutoFit/>
          </a:bodyPr>
          <a:lstStyle/>
          <a:p>
            <a:pPr>
              <a:lnSpc>
                <a:spcPts val="2500"/>
              </a:lnSpc>
            </a:pPr>
            <a:r>
              <a:rPr lang="es-ES" sz="2000" dirty="0">
                <a:solidFill>
                  <a:schemeClr val="bg1"/>
                </a:solidFill>
                <a:latin typeface="Arial Black" panose="020B0A04020102020204" pitchFamily="34" charset="0"/>
              </a:rPr>
              <a:t>“ PROGRAMA DE EJERCICIO FÍSICO </a:t>
            </a:r>
          </a:p>
          <a:p>
            <a:pPr>
              <a:lnSpc>
                <a:spcPts val="2500"/>
              </a:lnSpc>
            </a:pPr>
            <a:r>
              <a:rPr lang="es-ES" sz="2000" dirty="0">
                <a:latin typeface="Arial" panose="020B0604020202020204" pitchFamily="34" charset="0"/>
                <a:cs typeface="Arial" panose="020B0604020202020204" pitchFamily="34" charset="0"/>
              </a:rPr>
              <a:t>PARA LA SALUD HOLÍSTICA </a:t>
            </a:r>
          </a:p>
          <a:p>
            <a:pPr>
              <a:lnSpc>
                <a:spcPts val="2500"/>
              </a:lnSpc>
            </a:pPr>
            <a:r>
              <a:rPr lang="es-ES" sz="2000" dirty="0">
                <a:solidFill>
                  <a:schemeClr val="bg1"/>
                </a:solidFill>
                <a:latin typeface="Arial Black" panose="020B0A04020102020204" pitchFamily="34" charset="0"/>
              </a:rPr>
              <a:t>EN PERSONAS MAYORES ”</a:t>
            </a:r>
            <a:endParaRPr lang="es-AR" sz="2000" dirty="0">
              <a:solidFill>
                <a:schemeClr val="bg1"/>
              </a:solidFill>
              <a:latin typeface="Arial Black" panose="020B0A04020102020204" pitchFamily="34" charset="0"/>
            </a:endParaRPr>
          </a:p>
        </p:txBody>
      </p:sp>
      <p:sp>
        <p:nvSpPr>
          <p:cNvPr id="19" name="2 Subtítulo">
            <a:extLst>
              <a:ext uri="{FF2B5EF4-FFF2-40B4-BE49-F238E27FC236}">
                <a16:creationId xmlns:a16="http://schemas.microsoft.com/office/drawing/2014/main" id="{2413C806-B553-4B4A-A8AB-D1E53C5C952F}"/>
              </a:ext>
            </a:extLst>
          </p:cNvPr>
          <p:cNvSpPr>
            <a:spLocks noGrp="1"/>
          </p:cNvSpPr>
          <p:nvPr>
            <p:ph type="subTitle" idx="1"/>
          </p:nvPr>
        </p:nvSpPr>
        <p:spPr>
          <a:xfrm>
            <a:off x="860390" y="4837058"/>
            <a:ext cx="4588351" cy="380838"/>
          </a:xfrm>
        </p:spPr>
        <p:txBody>
          <a:bodyPr>
            <a:noAutofit/>
          </a:bodyPr>
          <a:lstStyle/>
          <a:p>
            <a:pPr algn="l">
              <a:lnSpc>
                <a:spcPts val="700"/>
              </a:lnSpc>
            </a:pPr>
            <a:r>
              <a:rPr lang="es-ES" sz="1600" dirty="0">
                <a:solidFill>
                  <a:schemeClr val="bg1"/>
                </a:solidFill>
                <a:latin typeface="Arial" panose="020B0604020202020204" pitchFamily="34" charset="0"/>
                <a:cs typeface="Arial" panose="020B0604020202020204" pitchFamily="34" charset="0"/>
              </a:rPr>
              <a:t>Dr. ANTONIO CASIMIRO ANDÚJAR</a:t>
            </a:r>
          </a:p>
          <a:p>
            <a:pPr algn="l">
              <a:lnSpc>
                <a:spcPts val="700"/>
              </a:lnSpc>
            </a:pPr>
            <a:r>
              <a:rPr lang="es-ES" sz="1600" dirty="0">
                <a:solidFill>
                  <a:schemeClr val="bg1"/>
                </a:solidFill>
                <a:latin typeface="Arial" panose="020B0604020202020204" pitchFamily="34" charset="0"/>
                <a:cs typeface="Arial" panose="020B0604020202020204" pitchFamily="34" charset="0"/>
              </a:rPr>
              <a:t>Dr. MIGUEL ÁNGEL ARAQUE MARTÍNEZ</a:t>
            </a:r>
          </a:p>
        </p:txBody>
      </p:sp>
      <p:sp>
        <p:nvSpPr>
          <p:cNvPr id="21" name="CuadroTexto 20">
            <a:extLst>
              <a:ext uri="{FF2B5EF4-FFF2-40B4-BE49-F238E27FC236}">
                <a16:creationId xmlns:a16="http://schemas.microsoft.com/office/drawing/2014/main" id="{9FB94C09-D2BF-45C6-8159-0A29F5C29C22}"/>
              </a:ext>
            </a:extLst>
          </p:cNvPr>
          <p:cNvSpPr txBox="1"/>
          <p:nvPr/>
        </p:nvSpPr>
        <p:spPr>
          <a:xfrm>
            <a:off x="882615" y="5270597"/>
            <a:ext cx="3413614" cy="400110"/>
          </a:xfrm>
          <a:prstGeom prst="rect">
            <a:avLst/>
          </a:prstGeom>
          <a:noFill/>
        </p:spPr>
        <p:txBody>
          <a:bodyPr wrap="square">
            <a:spAutoFit/>
          </a:bodyPr>
          <a:lstStyle/>
          <a:p>
            <a:pPr algn="l"/>
            <a:r>
              <a:rPr lang="es-ES" sz="2000" spc="-150" dirty="0">
                <a:latin typeface="Arial" panose="020B0604020202020204" pitchFamily="34" charset="0"/>
                <a:cs typeface="Arial" panose="020B0604020202020204" pitchFamily="34" charset="0"/>
              </a:rPr>
              <a:t>Universidad de Almería  </a:t>
            </a:r>
            <a:r>
              <a:rPr lang="es-ES" sz="2000" b="1" spc="-150" dirty="0">
                <a:latin typeface="Arial" panose="020B0604020202020204" pitchFamily="34" charset="0"/>
                <a:cs typeface="Arial" panose="020B0604020202020204" pitchFamily="34" charset="0"/>
              </a:rPr>
              <a:t>• España</a:t>
            </a:r>
          </a:p>
        </p:txBody>
      </p:sp>
      <p:pic>
        <p:nvPicPr>
          <p:cNvPr id="29" name="Gráfico 28" descr="Centro educativo">
            <a:extLst>
              <a:ext uri="{FF2B5EF4-FFF2-40B4-BE49-F238E27FC236}">
                <a16:creationId xmlns:a16="http://schemas.microsoft.com/office/drawing/2014/main" id="{A10945B6-C1B4-41F1-9CFA-D0AC2F143DF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2199621" y="5637258"/>
            <a:ext cx="1131556" cy="1131556"/>
          </a:xfrm>
          <a:prstGeom prst="rect">
            <a:avLst/>
          </a:prstGeom>
          <a:effectLst/>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860390" y="5296470"/>
            <a:ext cx="3537439" cy="373667"/>
          </a:xfrm>
          <a:prstGeom prst="roundRect">
            <a:avLst>
              <a:gd name="adj" fmla="val 50000"/>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20299399" flipH="1">
            <a:off x="4195147" y="3710726"/>
            <a:ext cx="1486632" cy="1952359"/>
          </a:xfrm>
          <a:prstGeom prst="rect">
            <a:avLst/>
          </a:prstGeom>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92528" y="922745"/>
            <a:ext cx="5659079" cy="1246494"/>
          </a:xfrm>
          <a:prstGeom prst="rect">
            <a:avLst/>
          </a:prstGeom>
        </p:spPr>
      </p:pic>
      <p:pic>
        <p:nvPicPr>
          <p:cNvPr id="28" name="Imagen 27">
            <a:extLst>
              <a:ext uri="{FF2B5EF4-FFF2-40B4-BE49-F238E27FC236}">
                <a16:creationId xmlns:a16="http://schemas.microsoft.com/office/drawing/2014/main" id="{22353902-9011-49A0-84FA-F362E890C46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47722" y="-2298114"/>
            <a:ext cx="3227087" cy="3350400"/>
          </a:xfrm>
          <a:prstGeom prst="rect">
            <a:avLst/>
          </a:prstGeom>
        </p:spPr>
      </p:pic>
      <p:pic>
        <p:nvPicPr>
          <p:cNvPr id="31" name="Imagen 30">
            <a:extLst>
              <a:ext uri="{FF2B5EF4-FFF2-40B4-BE49-F238E27FC236}">
                <a16:creationId xmlns:a16="http://schemas.microsoft.com/office/drawing/2014/main" id="{4EBF0CDB-A769-4212-8B2A-34D4EC465D3B}"/>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940815" y="-2529692"/>
            <a:ext cx="8515375" cy="15114337"/>
          </a:xfrm>
          <a:prstGeom prst="rect">
            <a:avLst/>
          </a:prstGeom>
        </p:spPr>
      </p:pic>
      <p:pic>
        <p:nvPicPr>
          <p:cNvPr id="32" name="Imagen 31">
            <a:extLst>
              <a:ext uri="{FF2B5EF4-FFF2-40B4-BE49-F238E27FC236}">
                <a16:creationId xmlns:a16="http://schemas.microsoft.com/office/drawing/2014/main" id="{E973591F-ED9E-4A23-96E2-E5109585179A}"/>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807533" y="7527176"/>
            <a:ext cx="1887606" cy="3350400"/>
          </a:xfrm>
          <a:prstGeom prst="rect">
            <a:avLst/>
          </a:prstGeom>
        </p:spPr>
      </p:pic>
      <p:pic>
        <p:nvPicPr>
          <p:cNvPr id="34" name="Imagen 33">
            <a:extLst>
              <a:ext uri="{FF2B5EF4-FFF2-40B4-BE49-F238E27FC236}">
                <a16:creationId xmlns:a16="http://schemas.microsoft.com/office/drawing/2014/main" id="{0BEF709A-0296-472B-997F-0AD1B3B31AE7}"/>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772677" y="7482584"/>
            <a:ext cx="1883598" cy="3350400"/>
          </a:xfrm>
          <a:prstGeom prst="rect">
            <a:avLst/>
          </a:prstGeom>
        </p:spPr>
      </p:pic>
      <p:pic>
        <p:nvPicPr>
          <p:cNvPr id="6" name="Imagen 5">
            <a:extLst>
              <a:ext uri="{FF2B5EF4-FFF2-40B4-BE49-F238E27FC236}">
                <a16:creationId xmlns:a16="http://schemas.microsoft.com/office/drawing/2014/main" id="{17239BD5-E443-4CE7-8FE8-311C517A611E}"/>
              </a:ext>
            </a:extLst>
          </p:cNvPr>
          <p:cNvPicPr>
            <a:picLocks noChangeAspect="1"/>
          </p:cNvPicPr>
          <p:nvPr/>
        </p:nvPicPr>
        <p:blipFill rotWithShape="1">
          <a:blip r:embed="rId14">
            <a:extLst>
              <a:ext uri="{BEBA8EAE-BF5A-486C-A8C5-ECC9F3942E4B}">
                <a14:imgProps xmlns:a14="http://schemas.microsoft.com/office/drawing/2010/main">
                  <a14:imgLayer r:embed="rId15">
                    <a14:imgEffect>
                      <a14:saturation sat="0"/>
                    </a14:imgEffect>
                    <a14:imgEffect>
                      <a14:brightnessContrast bright="-11000" contrast="40000"/>
                    </a14:imgEffect>
                  </a14:imgLayer>
                </a14:imgProps>
              </a:ext>
              <a:ext uri="{28A0092B-C50C-407E-A947-70E740481C1C}">
                <a14:useLocalDpi xmlns:a14="http://schemas.microsoft.com/office/drawing/2010/main"/>
              </a:ext>
            </a:extLst>
          </a:blip>
          <a:srcRect l="9992" t="18987"/>
          <a:stretch/>
        </p:blipFill>
        <p:spPr>
          <a:xfrm>
            <a:off x="5965292" y="526826"/>
            <a:ext cx="4685146" cy="6323925"/>
          </a:xfrm>
          <a:prstGeom prst="rect">
            <a:avLst/>
          </a:prstGeom>
          <a:effectLst>
            <a:glow>
              <a:schemeClr val="accent1">
                <a:alpha val="40000"/>
              </a:schemeClr>
            </a:glow>
          </a:effectLst>
        </p:spPr>
      </p:pic>
      <p:sp>
        <p:nvSpPr>
          <p:cNvPr id="2" name="Rectángulo 1">
            <a:extLst>
              <a:ext uri="{FF2B5EF4-FFF2-40B4-BE49-F238E27FC236}">
                <a16:creationId xmlns:a16="http://schemas.microsoft.com/office/drawing/2014/main" id="{0BA79877-F69B-4283-A49B-5589F3620E48}"/>
              </a:ext>
            </a:extLst>
          </p:cNvPr>
          <p:cNvSpPr/>
          <p:nvPr/>
        </p:nvSpPr>
        <p:spPr>
          <a:xfrm>
            <a:off x="-6492088" y="-1405164"/>
            <a:ext cx="6025834" cy="2457450"/>
          </a:xfrm>
          <a:prstGeom prst="rect">
            <a:avLst/>
          </a:prstGeom>
          <a:ln>
            <a:no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s-AR" sz="2800" dirty="0">
                <a:latin typeface="Century Gothic" panose="020B0502020202020204" pitchFamily="34" charset="0"/>
                <a:ea typeface="Artifakt Element" panose="020B0503050000020004" pitchFamily="34" charset="0"/>
                <a:cs typeface="Arial" panose="020B0604020202020204" pitchFamily="34" charset="0"/>
              </a:rPr>
              <a:t>Identifica</a:t>
            </a:r>
            <a:r>
              <a:rPr lang="es-AR" dirty="0"/>
              <a:t> </a:t>
            </a:r>
          </a:p>
        </p:txBody>
      </p:sp>
    </p:spTree>
    <p:extLst>
      <p:ext uri="{BB962C8B-B14F-4D97-AF65-F5344CB8AC3E}">
        <p14:creationId xmlns:p14="http://schemas.microsoft.com/office/powerpoint/2010/main" val="3399721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2" name="Picture 2">
            <a:extLst>
              <a:ext uri="{FF2B5EF4-FFF2-40B4-BE49-F238E27FC236}">
                <a16:creationId xmlns:a16="http://schemas.microsoft.com/office/drawing/2014/main" id="{B4D4BF43-0F55-4F8B-9700-B8D341C780A2}"/>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1521134" y="1379382"/>
            <a:ext cx="6543191" cy="4792817"/>
          </a:xfrm>
          <a:prstGeom prst="roundRect">
            <a:avLst>
              <a:gd name="adj" fmla="val 4167"/>
            </a:avLst>
          </a:prstGeom>
          <a:solidFill>
            <a:srgbClr val="FFFFFF"/>
          </a:solidFill>
          <a:ln w="76200" cap="sq">
            <a:solidFill>
              <a:schemeClr val="tx1"/>
            </a:solidFill>
            <a:miter lim="800000"/>
          </a:ln>
          <a:effectLst/>
          <a:scene3d>
            <a:camera prst="orthographicFront"/>
            <a:lightRig rig="threePt" dir="t">
              <a:rot lat="0" lon="0" rev="2700000"/>
            </a:lightRig>
          </a:scene3d>
          <a:sp3d>
            <a:contourClr>
              <a:srgbClr val="C0C0C0"/>
            </a:contourClr>
          </a:sp3d>
        </p:spPr>
      </p:pic>
      <p:pic>
        <p:nvPicPr>
          <p:cNvPr id="17" name="Gráfico 16" descr="Gráfico de barras">
            <a:extLst>
              <a:ext uri="{FF2B5EF4-FFF2-40B4-BE49-F238E27FC236}">
                <a16:creationId xmlns:a16="http://schemas.microsoft.com/office/drawing/2014/main" id="{06357AF0-3903-4792-8D05-C90AE228C17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99188" y="460818"/>
            <a:ext cx="685486" cy="685486"/>
          </a:xfrm>
          <a:prstGeom prst="rect">
            <a:avLst/>
          </a:prstGeom>
        </p:spPr>
      </p:pic>
      <p:sp>
        <p:nvSpPr>
          <p:cNvPr id="18" name="CuadroTexto 17">
            <a:extLst>
              <a:ext uri="{FF2B5EF4-FFF2-40B4-BE49-F238E27FC236}">
                <a16:creationId xmlns:a16="http://schemas.microsoft.com/office/drawing/2014/main" id="{BFC5561D-94A5-4F44-86FB-C065B045CB36}"/>
              </a:ext>
            </a:extLst>
          </p:cNvPr>
          <p:cNvSpPr txBox="1"/>
          <p:nvPr/>
        </p:nvSpPr>
        <p:spPr>
          <a:xfrm>
            <a:off x="1174158" y="772518"/>
            <a:ext cx="7837390"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PROYECCIÓN DE LA POBLACIÓN SEGÚN SEXO Y EDAD</a:t>
            </a:r>
          </a:p>
        </p:txBody>
      </p:sp>
    </p:spTree>
    <p:extLst>
      <p:ext uri="{BB962C8B-B14F-4D97-AF65-F5344CB8AC3E}">
        <p14:creationId xmlns:p14="http://schemas.microsoft.com/office/powerpoint/2010/main" val="537178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7" name="Gráfico 16" descr="Gráfico de barras">
            <a:extLst>
              <a:ext uri="{FF2B5EF4-FFF2-40B4-BE49-F238E27FC236}">
                <a16:creationId xmlns:a16="http://schemas.microsoft.com/office/drawing/2014/main" id="{06357AF0-3903-4792-8D05-C90AE228C17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599188" y="460818"/>
            <a:ext cx="685486" cy="685486"/>
          </a:xfrm>
          <a:prstGeom prst="rect">
            <a:avLst/>
          </a:prstGeom>
        </p:spPr>
      </p:pic>
      <p:sp>
        <p:nvSpPr>
          <p:cNvPr id="18" name="CuadroTexto 17">
            <a:extLst>
              <a:ext uri="{FF2B5EF4-FFF2-40B4-BE49-F238E27FC236}">
                <a16:creationId xmlns:a16="http://schemas.microsoft.com/office/drawing/2014/main" id="{BFC5561D-94A5-4F44-86FB-C065B045CB36}"/>
              </a:ext>
            </a:extLst>
          </p:cNvPr>
          <p:cNvSpPr txBox="1"/>
          <p:nvPr/>
        </p:nvSpPr>
        <p:spPr>
          <a:xfrm>
            <a:off x="1174158" y="772518"/>
            <a:ext cx="7906342"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REALIDAD DE LA POBLACION DE PERSONAS MAYORES</a:t>
            </a:r>
          </a:p>
        </p:txBody>
      </p:sp>
      <p:pic>
        <p:nvPicPr>
          <p:cNvPr id="10" name="Google Shape;223;p5">
            <a:extLst>
              <a:ext uri="{FF2B5EF4-FFF2-40B4-BE49-F238E27FC236}">
                <a16:creationId xmlns:a16="http://schemas.microsoft.com/office/drawing/2014/main" id="{339ED83A-3D00-4FB1-8E28-25B272B523E7}"/>
              </a:ext>
            </a:extLst>
          </p:cNvPr>
          <p:cNvPicPr preferRelativeResize="0"/>
          <p:nvPr/>
        </p:nvPicPr>
        <p:blipFill rotWithShape="1">
          <a:blip r:embed="rId8">
            <a:alphaModFix/>
          </a:blip>
          <a:srcRect/>
          <a:stretch/>
        </p:blipFill>
        <p:spPr>
          <a:xfrm>
            <a:off x="413606" y="2227243"/>
            <a:ext cx="4386080" cy="3268337"/>
          </a:xfrm>
          <a:prstGeom prst="roundRect">
            <a:avLst>
              <a:gd name="adj" fmla="val 4167"/>
            </a:avLst>
          </a:prstGeom>
          <a:solidFill>
            <a:srgbClr val="FFFFFF"/>
          </a:solidFill>
          <a:ln w="53975" cap="sq">
            <a:solidFill>
              <a:schemeClr val="tx1"/>
            </a:solidFill>
            <a:miter lim="800000"/>
          </a:ln>
          <a:effectLst/>
          <a:scene3d>
            <a:camera prst="orthographicFront"/>
            <a:lightRig rig="threePt" dir="t">
              <a:rot lat="0" lon="0" rev="2700000"/>
            </a:lightRig>
          </a:scene3d>
          <a:sp3d>
            <a:contourClr>
              <a:srgbClr val="C0C0C0"/>
            </a:contourClr>
          </a:sp3d>
        </p:spPr>
      </p:pic>
      <p:pic>
        <p:nvPicPr>
          <p:cNvPr id="13" name="Google Shape;224;p5">
            <a:extLst>
              <a:ext uri="{FF2B5EF4-FFF2-40B4-BE49-F238E27FC236}">
                <a16:creationId xmlns:a16="http://schemas.microsoft.com/office/drawing/2014/main" id="{AD44BF78-C6F4-4094-B697-6828FFDCEA88}"/>
              </a:ext>
            </a:extLst>
          </p:cNvPr>
          <p:cNvPicPr preferRelativeResize="0"/>
          <p:nvPr/>
        </p:nvPicPr>
        <p:blipFill rotWithShape="1">
          <a:blip r:embed="rId9">
            <a:alphaModFix/>
          </a:blip>
          <a:srcRect/>
          <a:stretch/>
        </p:blipFill>
        <p:spPr>
          <a:xfrm>
            <a:off x="5162314" y="2227243"/>
            <a:ext cx="4103109" cy="3268338"/>
          </a:xfrm>
          <a:prstGeom prst="roundRect">
            <a:avLst>
              <a:gd name="adj" fmla="val 4167"/>
            </a:avLst>
          </a:prstGeom>
          <a:solidFill>
            <a:srgbClr val="FFFFFF"/>
          </a:solidFill>
          <a:ln w="53975" cap="sq">
            <a:solidFill>
              <a:schemeClr val="tx1"/>
            </a:solidFill>
            <a:miter lim="800000"/>
          </a:ln>
          <a:effectLst/>
          <a:scene3d>
            <a:camera prst="orthographicFront"/>
            <a:lightRig rig="threePt" dir="t">
              <a:rot lat="0" lon="0" rev="2700000"/>
            </a:lightRig>
          </a:scene3d>
          <a:sp3d>
            <a:contourClr>
              <a:srgbClr val="C0C0C0"/>
            </a:contourClr>
          </a:sp3d>
        </p:spPr>
      </p:pic>
      <p:sp>
        <p:nvSpPr>
          <p:cNvPr id="15" name="CuadroTexto 14">
            <a:extLst>
              <a:ext uri="{FF2B5EF4-FFF2-40B4-BE49-F238E27FC236}">
                <a16:creationId xmlns:a16="http://schemas.microsoft.com/office/drawing/2014/main" id="{608EA901-4A7A-4CD1-9B46-450659294DE3}"/>
              </a:ext>
            </a:extLst>
          </p:cNvPr>
          <p:cNvSpPr txBox="1"/>
          <p:nvPr/>
        </p:nvSpPr>
        <p:spPr>
          <a:xfrm>
            <a:off x="1530429" y="5573077"/>
            <a:ext cx="2280397"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España, 1900</a:t>
            </a:r>
          </a:p>
        </p:txBody>
      </p:sp>
      <p:sp>
        <p:nvSpPr>
          <p:cNvPr id="16" name="CuadroTexto 15">
            <a:extLst>
              <a:ext uri="{FF2B5EF4-FFF2-40B4-BE49-F238E27FC236}">
                <a16:creationId xmlns:a16="http://schemas.microsoft.com/office/drawing/2014/main" id="{14C47326-4FFC-469A-981B-1997FAFC37D8}"/>
              </a:ext>
            </a:extLst>
          </p:cNvPr>
          <p:cNvSpPr txBox="1"/>
          <p:nvPr/>
        </p:nvSpPr>
        <p:spPr>
          <a:xfrm>
            <a:off x="6216890" y="5572362"/>
            <a:ext cx="2280397"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España, 2017</a:t>
            </a:r>
          </a:p>
        </p:txBody>
      </p:sp>
      <p:sp>
        <p:nvSpPr>
          <p:cNvPr id="2" name="Triángulo isósceles 1">
            <a:extLst>
              <a:ext uri="{FF2B5EF4-FFF2-40B4-BE49-F238E27FC236}">
                <a16:creationId xmlns:a16="http://schemas.microsoft.com/office/drawing/2014/main" id="{076086A3-50D4-4B50-9893-6DBDB006EC5D}"/>
              </a:ext>
            </a:extLst>
          </p:cNvPr>
          <p:cNvSpPr/>
          <p:nvPr/>
        </p:nvSpPr>
        <p:spPr>
          <a:xfrm>
            <a:off x="3810826" y="1451437"/>
            <a:ext cx="414373" cy="45723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Rectángulo 2">
            <a:extLst>
              <a:ext uri="{FF2B5EF4-FFF2-40B4-BE49-F238E27FC236}">
                <a16:creationId xmlns:a16="http://schemas.microsoft.com/office/drawing/2014/main" id="{35A48E46-B84A-4380-822C-FAF29CBBE3CD}"/>
              </a:ext>
            </a:extLst>
          </p:cNvPr>
          <p:cNvSpPr/>
          <p:nvPr/>
        </p:nvSpPr>
        <p:spPr>
          <a:xfrm>
            <a:off x="4701382" y="1451436"/>
            <a:ext cx="314923" cy="4572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Trapecio 3">
            <a:extLst>
              <a:ext uri="{FF2B5EF4-FFF2-40B4-BE49-F238E27FC236}">
                <a16:creationId xmlns:a16="http://schemas.microsoft.com/office/drawing/2014/main" id="{2A4717D7-3B44-496A-9180-687852D52C50}"/>
              </a:ext>
            </a:extLst>
          </p:cNvPr>
          <p:cNvSpPr/>
          <p:nvPr/>
        </p:nvSpPr>
        <p:spPr>
          <a:xfrm rot="10800000">
            <a:off x="5539234" y="1464879"/>
            <a:ext cx="389510" cy="457232"/>
          </a:xfrm>
          <a:prstGeom prst="trapezoi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8" name="Gráfico 7" descr="Flecha con curva ligera">
            <a:extLst>
              <a:ext uri="{FF2B5EF4-FFF2-40B4-BE49-F238E27FC236}">
                <a16:creationId xmlns:a16="http://schemas.microsoft.com/office/drawing/2014/main" id="{1769BADF-DF1D-4DA8-B91E-F96B5DB22719}"/>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225199" y="1473100"/>
            <a:ext cx="364561" cy="364561"/>
          </a:xfrm>
          <a:prstGeom prst="rect">
            <a:avLst/>
          </a:prstGeom>
        </p:spPr>
      </p:pic>
      <p:pic>
        <p:nvPicPr>
          <p:cNvPr id="22" name="Gráfico 21" descr="Flecha con curva ligera">
            <a:extLst>
              <a:ext uri="{FF2B5EF4-FFF2-40B4-BE49-F238E27FC236}">
                <a16:creationId xmlns:a16="http://schemas.microsoft.com/office/drawing/2014/main" id="{17873D55-D091-432E-B2B9-35D3EFC2BB63}"/>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00892" y="1473100"/>
            <a:ext cx="364561" cy="364561"/>
          </a:xfrm>
          <a:prstGeom prst="rect">
            <a:avLst/>
          </a:prstGeom>
        </p:spPr>
      </p:pic>
    </p:spTree>
    <p:extLst>
      <p:ext uri="{BB962C8B-B14F-4D97-AF65-F5344CB8AC3E}">
        <p14:creationId xmlns:p14="http://schemas.microsoft.com/office/powerpoint/2010/main" val="1283735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7" name="Gráfico 16" descr="Gráfico de barras">
            <a:extLst>
              <a:ext uri="{FF2B5EF4-FFF2-40B4-BE49-F238E27FC236}">
                <a16:creationId xmlns:a16="http://schemas.microsoft.com/office/drawing/2014/main" id="{06357AF0-3903-4792-8D05-C90AE228C17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599188" y="460818"/>
            <a:ext cx="685486" cy="685486"/>
          </a:xfrm>
          <a:prstGeom prst="rect">
            <a:avLst/>
          </a:prstGeom>
        </p:spPr>
      </p:pic>
      <p:sp>
        <p:nvSpPr>
          <p:cNvPr id="18" name="CuadroTexto 17">
            <a:extLst>
              <a:ext uri="{FF2B5EF4-FFF2-40B4-BE49-F238E27FC236}">
                <a16:creationId xmlns:a16="http://schemas.microsoft.com/office/drawing/2014/main" id="{BFC5561D-94A5-4F44-86FB-C065B045CB36}"/>
              </a:ext>
            </a:extLst>
          </p:cNvPr>
          <p:cNvSpPr txBox="1"/>
          <p:nvPr/>
        </p:nvSpPr>
        <p:spPr>
          <a:xfrm>
            <a:off x="1799927" y="484703"/>
            <a:ext cx="6153742"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ENVEJECIMIENTO DEL ENVEJECIMIENTO</a:t>
            </a:r>
          </a:p>
        </p:txBody>
      </p:sp>
      <p:sp>
        <p:nvSpPr>
          <p:cNvPr id="20" name="CuadroTexto 19">
            <a:extLst>
              <a:ext uri="{FF2B5EF4-FFF2-40B4-BE49-F238E27FC236}">
                <a16:creationId xmlns:a16="http://schemas.microsoft.com/office/drawing/2014/main" id="{A80A0814-524E-420E-B666-BB34EC44D9A3}"/>
              </a:ext>
            </a:extLst>
          </p:cNvPr>
          <p:cNvSpPr txBox="1"/>
          <p:nvPr/>
        </p:nvSpPr>
        <p:spPr>
          <a:xfrm>
            <a:off x="1179277" y="748728"/>
            <a:ext cx="7403107" cy="384721"/>
          </a:xfrm>
          <a:prstGeom prst="rect">
            <a:avLst/>
          </a:prstGeom>
          <a:noFill/>
        </p:spPr>
        <p:txBody>
          <a:bodyPr wrap="square">
            <a:spAutoFit/>
          </a:bodyPr>
          <a:lstStyle/>
          <a:p>
            <a:pPr algn="ctr">
              <a:defRPr/>
            </a:pPr>
            <a:r>
              <a:rPr lang="es-ES" sz="1900" kern="1200" dirty="0">
                <a:solidFill>
                  <a:schemeClr val="tx1"/>
                </a:solidFill>
                <a:latin typeface="Arial" panose="020B0604020202020204" pitchFamily="34" charset="0"/>
                <a:cs typeface="Arial" panose="020B0604020202020204" pitchFamily="34" charset="0"/>
              </a:rPr>
              <a:t>(enfermamos y nos morimos más tarde: poli-enfermos en cascada)</a:t>
            </a:r>
          </a:p>
        </p:txBody>
      </p:sp>
      <p:sp>
        <p:nvSpPr>
          <p:cNvPr id="21" name="CuadroTexto 20">
            <a:extLst>
              <a:ext uri="{FF2B5EF4-FFF2-40B4-BE49-F238E27FC236}">
                <a16:creationId xmlns:a16="http://schemas.microsoft.com/office/drawing/2014/main" id="{08887D89-E30D-4A88-97A2-53C24C17E97E}"/>
              </a:ext>
            </a:extLst>
          </p:cNvPr>
          <p:cNvSpPr txBox="1"/>
          <p:nvPr/>
        </p:nvSpPr>
        <p:spPr>
          <a:xfrm>
            <a:off x="1344678" y="1256772"/>
            <a:ext cx="7292840" cy="707886"/>
          </a:xfrm>
          <a:prstGeom prst="rect">
            <a:avLst/>
          </a:prstGeom>
          <a:noFill/>
        </p:spPr>
        <p:txBody>
          <a:bodyPr wrap="square">
            <a:spAutoFit/>
          </a:bodyPr>
          <a:lstStyle/>
          <a:p>
            <a:pPr algn="ctr" defTabSz="685800" eaLnBrk="0" fontAlgn="base" hangingPunct="0">
              <a:spcBef>
                <a:spcPct val="0"/>
              </a:spcBef>
              <a:spcAft>
                <a:spcPct val="0"/>
              </a:spcAft>
              <a:defRPr/>
            </a:pPr>
            <a:r>
              <a:rPr lang="es-ES" sz="2000" kern="1200" dirty="0">
                <a:solidFill>
                  <a:srgbClr val="FF0000"/>
                </a:solidFill>
                <a:latin typeface="Arial" panose="020B0604020202020204" pitchFamily="34" charset="0"/>
                <a:cs typeface="Arial" panose="020B0604020202020204" pitchFamily="34" charset="0"/>
              </a:rPr>
              <a:t>A partir del año 2000 España empieza a presentar una mayor proporción de personas senior que de jóvenes</a:t>
            </a:r>
          </a:p>
        </p:txBody>
      </p:sp>
      <p:sp>
        <p:nvSpPr>
          <p:cNvPr id="23" name="CuadroTexto 22">
            <a:extLst>
              <a:ext uri="{FF2B5EF4-FFF2-40B4-BE49-F238E27FC236}">
                <a16:creationId xmlns:a16="http://schemas.microsoft.com/office/drawing/2014/main" id="{988C42B3-C73F-4786-8D0D-07959CB70AD6}"/>
              </a:ext>
            </a:extLst>
          </p:cNvPr>
          <p:cNvSpPr txBox="1"/>
          <p:nvPr/>
        </p:nvSpPr>
        <p:spPr>
          <a:xfrm>
            <a:off x="1509921" y="5805404"/>
            <a:ext cx="6962354" cy="369332"/>
          </a:xfrm>
          <a:prstGeom prst="rect">
            <a:avLst/>
          </a:prstGeom>
          <a:noFill/>
        </p:spPr>
        <p:txBody>
          <a:bodyPr wrap="square">
            <a:spAutoFit/>
          </a:bodyPr>
          <a:lstStyle/>
          <a:p>
            <a:pPr defTabSz="685800" eaLnBrk="0" fontAlgn="base" hangingPunct="0">
              <a:spcBef>
                <a:spcPct val="0"/>
              </a:spcBef>
              <a:spcAft>
                <a:spcPct val="0"/>
              </a:spcAft>
              <a:defRPr/>
            </a:pPr>
            <a:r>
              <a:rPr lang="es-ES" kern="1200" dirty="0">
                <a:solidFill>
                  <a:schemeClr val="tx1"/>
                </a:solidFill>
                <a:latin typeface="Arial" panose="020B0604020202020204" pitchFamily="34" charset="0"/>
                <a:cs typeface="Arial" panose="020B0604020202020204" pitchFamily="34" charset="0"/>
              </a:rPr>
              <a:t>118 mayores de 64 años por cada 100 menores de 16 años (2017)</a:t>
            </a:r>
          </a:p>
        </p:txBody>
      </p:sp>
      <p:sp>
        <p:nvSpPr>
          <p:cNvPr id="25" name="CuadroTexto 24">
            <a:extLst>
              <a:ext uri="{FF2B5EF4-FFF2-40B4-BE49-F238E27FC236}">
                <a16:creationId xmlns:a16="http://schemas.microsoft.com/office/drawing/2014/main" id="{3BCA17B9-CEE7-4833-BDEA-85142D9D0509}"/>
              </a:ext>
            </a:extLst>
          </p:cNvPr>
          <p:cNvSpPr txBox="1"/>
          <p:nvPr/>
        </p:nvSpPr>
        <p:spPr>
          <a:xfrm>
            <a:off x="2008554" y="2104649"/>
            <a:ext cx="6153742" cy="369332"/>
          </a:xfrm>
          <a:prstGeom prst="rect">
            <a:avLst/>
          </a:prstGeom>
          <a:noFill/>
        </p:spPr>
        <p:txBody>
          <a:bodyPr wrap="square">
            <a:spAutoFit/>
          </a:bodyPr>
          <a:lstStyle/>
          <a:p>
            <a:pPr algn="ctr">
              <a:buNone/>
            </a:pPr>
            <a:r>
              <a:rPr lang="es-ES" b="1" dirty="0">
                <a:solidFill>
                  <a:schemeClr val="bg1"/>
                </a:solidFill>
                <a:latin typeface="Arial Black" panose="020B0A04020102020204" pitchFamily="34" charset="0"/>
              </a:rPr>
              <a:t>EVOLUCIÓN INDICE ENVEJECIMIENTO ESPAÑA</a:t>
            </a:r>
          </a:p>
        </p:txBody>
      </p:sp>
      <p:graphicFrame>
        <p:nvGraphicFramePr>
          <p:cNvPr id="9" name="Gráfico 8">
            <a:extLst>
              <a:ext uri="{FF2B5EF4-FFF2-40B4-BE49-F238E27FC236}">
                <a16:creationId xmlns:a16="http://schemas.microsoft.com/office/drawing/2014/main" id="{03474664-A363-4A2A-83A6-9AAA8E8215E8}"/>
              </a:ext>
            </a:extLst>
          </p:cNvPr>
          <p:cNvGraphicFramePr/>
          <p:nvPr>
            <p:extLst>
              <p:ext uri="{D42A27DB-BD31-4B8C-83A1-F6EECF244321}">
                <p14:modId xmlns:p14="http://schemas.microsoft.com/office/powerpoint/2010/main" val="2631845744"/>
              </p:ext>
            </p:extLst>
          </p:nvPr>
        </p:nvGraphicFramePr>
        <p:xfrm>
          <a:off x="385926" y="2440967"/>
          <a:ext cx="8981744" cy="3155164"/>
        </p:xfrm>
        <a:graphic>
          <a:graphicData uri="http://schemas.openxmlformats.org/drawingml/2006/chart">
            <c:chart xmlns:c="http://schemas.openxmlformats.org/drawingml/2006/chart" xmlns:r="http://schemas.openxmlformats.org/officeDocument/2006/relationships" r:id="rId8"/>
          </a:graphicData>
        </a:graphic>
      </p:graphicFrame>
      <p:sp>
        <p:nvSpPr>
          <p:cNvPr id="10" name="Elipse 9">
            <a:extLst>
              <a:ext uri="{FF2B5EF4-FFF2-40B4-BE49-F238E27FC236}">
                <a16:creationId xmlns:a16="http://schemas.microsoft.com/office/drawing/2014/main" id="{B0E62E16-AF62-4FC9-9078-647F96EA1B79}"/>
              </a:ext>
            </a:extLst>
          </p:cNvPr>
          <p:cNvSpPr/>
          <p:nvPr/>
        </p:nvSpPr>
        <p:spPr>
          <a:xfrm>
            <a:off x="8637518" y="2984500"/>
            <a:ext cx="554107" cy="2876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Elipse 15">
            <a:extLst>
              <a:ext uri="{FF2B5EF4-FFF2-40B4-BE49-F238E27FC236}">
                <a16:creationId xmlns:a16="http://schemas.microsoft.com/office/drawing/2014/main" id="{8372E6CA-C15C-4BDA-9AF5-7D899AB11A77}"/>
              </a:ext>
            </a:extLst>
          </p:cNvPr>
          <p:cNvSpPr/>
          <p:nvPr/>
        </p:nvSpPr>
        <p:spPr>
          <a:xfrm>
            <a:off x="534918" y="4449234"/>
            <a:ext cx="554107" cy="28767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098014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422030" y="768427"/>
            <a:ext cx="8845061" cy="932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s-ES" sz="2000" dirty="0">
                <a:latin typeface="Arial" panose="020B0604020202020204" pitchFamily="34" charset="0"/>
                <a:cs typeface="Arial" panose="020B0604020202020204" pitchFamily="34" charset="0"/>
              </a:rPr>
              <a:t>El </a:t>
            </a:r>
            <a:r>
              <a:rPr lang="es-ES" sz="2000" b="1" dirty="0">
                <a:latin typeface="Arial" panose="020B0604020202020204" pitchFamily="34" charset="0"/>
                <a:cs typeface="Arial" panose="020B0604020202020204" pitchFamily="34" charset="0"/>
              </a:rPr>
              <a:t>aumento de la longevidad </a:t>
            </a:r>
            <a:r>
              <a:rPr lang="es-ES" sz="2000" dirty="0">
                <a:latin typeface="Arial" panose="020B0604020202020204" pitchFamily="34" charset="0"/>
                <a:cs typeface="Arial" panose="020B0604020202020204" pitchFamily="34" charset="0"/>
              </a:rPr>
              <a:t>se ha conseguido gracias a los avances médicos, pero no por suprimir las causas de su </a:t>
            </a:r>
            <a:r>
              <a:rPr lang="es-ES" sz="2000" dirty="0" err="1">
                <a:latin typeface="Arial" panose="020B0604020202020204" pitchFamily="34" charset="0"/>
                <a:cs typeface="Arial" panose="020B0604020202020204" pitchFamily="34" charset="0"/>
              </a:rPr>
              <a:t>morbi</a:t>
            </a:r>
            <a:r>
              <a:rPr lang="es-ES" sz="2000" dirty="0">
                <a:latin typeface="Arial" panose="020B0604020202020204" pitchFamily="34" charset="0"/>
                <a:cs typeface="Arial" panose="020B0604020202020204" pitchFamily="34" charset="0"/>
              </a:rPr>
              <a:t>-mortalidad, que repercutiría en </a:t>
            </a:r>
            <a:r>
              <a:rPr lang="es-ES" sz="2000" b="1" dirty="0">
                <a:latin typeface="Arial" panose="020B0604020202020204" pitchFamily="34" charset="0"/>
                <a:cs typeface="Arial" panose="020B0604020202020204" pitchFamily="34" charset="0"/>
              </a:rPr>
              <a:t>conseguir</a:t>
            </a:r>
            <a:r>
              <a:rPr lang="es-ES" sz="2000" dirty="0">
                <a:latin typeface="Arial" panose="020B0604020202020204" pitchFamily="34" charset="0"/>
                <a:cs typeface="Arial" panose="020B0604020202020204" pitchFamily="34" charset="0"/>
              </a:rPr>
              <a:t> “</a:t>
            </a:r>
            <a:r>
              <a:rPr lang="es-ES" sz="2000" b="1" dirty="0">
                <a:latin typeface="Arial" panose="020B0604020202020204" pitchFamily="34" charset="0"/>
                <a:cs typeface="Arial" panose="020B0604020202020204" pitchFamily="34" charset="0"/>
              </a:rPr>
              <a:t>mayores sanos y no ancianos incapacitados</a:t>
            </a:r>
            <a:r>
              <a:rPr lang="es-ES" sz="2000" dirty="0">
                <a:latin typeface="Arial" panose="020B0604020202020204" pitchFamily="34" charset="0"/>
                <a:cs typeface="Arial" panose="020B0604020202020204" pitchFamily="34" charset="0"/>
              </a:rPr>
              <a:t>". </a:t>
            </a:r>
          </a:p>
        </p:txBody>
      </p:sp>
      <p:pic>
        <p:nvPicPr>
          <p:cNvPr id="13" name="Gráfico 12" descr="Ejecutar">
            <a:extLst>
              <a:ext uri="{FF2B5EF4-FFF2-40B4-BE49-F238E27FC236}">
                <a16:creationId xmlns:a16="http://schemas.microsoft.com/office/drawing/2014/main" id="{74AC39A6-1BA0-4591-91B3-9E809003D28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43029" y="4649711"/>
            <a:ext cx="685486" cy="685486"/>
          </a:xfrm>
          <a:prstGeom prst="rect">
            <a:avLst/>
          </a:prstGeom>
        </p:spPr>
      </p:pic>
      <p:grpSp>
        <p:nvGrpSpPr>
          <p:cNvPr id="15" name="Grupo 14">
            <a:extLst>
              <a:ext uri="{FF2B5EF4-FFF2-40B4-BE49-F238E27FC236}">
                <a16:creationId xmlns:a16="http://schemas.microsoft.com/office/drawing/2014/main" id="{71632491-37A3-4A24-B7DB-9DA149970A64}"/>
              </a:ext>
            </a:extLst>
          </p:cNvPr>
          <p:cNvGrpSpPr/>
          <p:nvPr/>
        </p:nvGrpSpPr>
        <p:grpSpPr>
          <a:xfrm>
            <a:off x="1926487" y="1630782"/>
            <a:ext cx="5295484" cy="3704415"/>
            <a:chOff x="1921782" y="1414477"/>
            <a:chExt cx="5295484" cy="3704415"/>
          </a:xfrm>
        </p:grpSpPr>
        <p:pic>
          <p:nvPicPr>
            <p:cNvPr id="10" name="Imagen 9">
              <a:extLst>
                <a:ext uri="{FF2B5EF4-FFF2-40B4-BE49-F238E27FC236}">
                  <a16:creationId xmlns:a16="http://schemas.microsoft.com/office/drawing/2014/main" id="{07ED227F-8310-4603-97D5-D524E58EC265}"/>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1921782" y="2233245"/>
              <a:ext cx="5255080" cy="2868061"/>
            </a:xfrm>
            <a:prstGeom prst="roundRect">
              <a:avLst>
                <a:gd name="adj" fmla="val 4167"/>
              </a:avLst>
            </a:prstGeom>
            <a:solidFill>
              <a:srgbClr val="FFFFFF"/>
            </a:solidFill>
            <a:ln w="76200" cap="sq">
              <a:solidFill>
                <a:schemeClr val="tx1"/>
              </a:solidFill>
              <a:miter lim="800000"/>
            </a:ln>
            <a:effectLst/>
            <a:scene3d>
              <a:camera prst="orthographicFront"/>
              <a:lightRig rig="threePt" dir="t">
                <a:rot lat="0" lon="0" rev="2700000"/>
              </a:lightRig>
            </a:scene3d>
            <a:sp3d>
              <a:contourClr>
                <a:srgbClr val="C0C0C0"/>
              </a:contourClr>
            </a:sp3d>
          </p:spPr>
        </p:pic>
        <p:pic>
          <p:nvPicPr>
            <p:cNvPr id="4" name="Imagen 3">
              <a:extLst>
                <a:ext uri="{FF2B5EF4-FFF2-40B4-BE49-F238E27FC236}">
                  <a16:creationId xmlns:a16="http://schemas.microsoft.com/office/drawing/2014/main" id="{74243626-A2D6-4CC0-A6B8-D5EB713DDC53}"/>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045977" y="1414477"/>
              <a:ext cx="4171289" cy="3704415"/>
            </a:xfrm>
            <a:prstGeom prst="rect">
              <a:avLst/>
            </a:prstGeom>
          </p:spPr>
        </p:pic>
      </p:grpSp>
      <p:sp>
        <p:nvSpPr>
          <p:cNvPr id="18" name="2 Subtítulo">
            <a:extLst>
              <a:ext uri="{FF2B5EF4-FFF2-40B4-BE49-F238E27FC236}">
                <a16:creationId xmlns:a16="http://schemas.microsoft.com/office/drawing/2014/main" id="{1B84ECF1-206B-41E5-9D86-0690E624EFD9}"/>
              </a:ext>
            </a:extLst>
          </p:cNvPr>
          <p:cNvSpPr txBox="1">
            <a:spLocks/>
          </p:cNvSpPr>
          <p:nvPr/>
        </p:nvSpPr>
        <p:spPr>
          <a:xfrm>
            <a:off x="422031" y="5437455"/>
            <a:ext cx="8845061" cy="932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a:buNone/>
            </a:pPr>
            <a:r>
              <a:rPr lang="es-ES" sz="2000" dirty="0">
                <a:latin typeface="Arial" panose="020B0604020202020204" pitchFamily="34" charset="0"/>
                <a:cs typeface="Arial" panose="020B0604020202020204" pitchFamily="34" charset="0"/>
              </a:rPr>
              <a:t>Aumento del número de personas que no pueden prestar su "colaboración" a la sociedad, por "</a:t>
            </a:r>
            <a:r>
              <a:rPr lang="es-ES" sz="2000" b="1" dirty="0">
                <a:latin typeface="Arial" panose="020B0604020202020204" pitchFamily="34" charset="0"/>
                <a:cs typeface="Arial" panose="020B0604020202020204" pitchFamily="34" charset="0"/>
              </a:rPr>
              <a:t>prorrogar" sus vidas con enfermedades e incapacidades</a:t>
            </a:r>
            <a:r>
              <a:rPr lang="es-ES" sz="2000" dirty="0">
                <a:latin typeface="Arial" panose="020B0604020202020204" pitchFamily="34" charset="0"/>
                <a:cs typeface="Arial" panose="020B0604020202020204" pitchFamily="34" charset="0"/>
              </a:rPr>
              <a:t> crónicas. </a:t>
            </a:r>
          </a:p>
        </p:txBody>
      </p:sp>
    </p:spTree>
    <p:extLst>
      <p:ext uri="{BB962C8B-B14F-4D97-AF65-F5344CB8AC3E}">
        <p14:creationId xmlns:p14="http://schemas.microsoft.com/office/powerpoint/2010/main" val="3917507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984739" y="814591"/>
            <a:ext cx="7965832" cy="932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spcBef>
                <a:spcPct val="0"/>
              </a:spcBef>
              <a:spcAft>
                <a:spcPct val="0"/>
              </a:spcAft>
              <a:defRPr/>
            </a:pPr>
            <a:r>
              <a:rPr lang="es-ES" sz="2000" kern="1200" dirty="0">
                <a:solidFill>
                  <a:schemeClr val="tx1"/>
                </a:solidFill>
                <a:latin typeface="Arial" panose="020B0604020202020204" pitchFamily="34" charset="0"/>
                <a:cs typeface="Arial" panose="020B0604020202020204" pitchFamily="34" charset="0"/>
              </a:rPr>
              <a:t>No todo debe ser prolongar la vida, sino no atravesar la barrera de la fragilidad, envejecer mejor y vivir con dignidad hasta el final.</a:t>
            </a:r>
          </a:p>
        </p:txBody>
      </p:sp>
      <p:sp>
        <p:nvSpPr>
          <p:cNvPr id="18" name="2 Subtítulo">
            <a:extLst>
              <a:ext uri="{FF2B5EF4-FFF2-40B4-BE49-F238E27FC236}">
                <a16:creationId xmlns:a16="http://schemas.microsoft.com/office/drawing/2014/main" id="{1B84ECF1-206B-41E5-9D86-0690E624EFD9}"/>
              </a:ext>
            </a:extLst>
          </p:cNvPr>
          <p:cNvSpPr txBox="1">
            <a:spLocks/>
          </p:cNvSpPr>
          <p:nvPr/>
        </p:nvSpPr>
        <p:spPr>
          <a:xfrm>
            <a:off x="454267" y="5340824"/>
            <a:ext cx="8845061" cy="932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685800" rtl="0" eaLnBrk="0" fontAlgn="base" latinLnBrk="0" hangingPunct="0">
              <a:lnSpc>
                <a:spcPct val="100000"/>
              </a:lnSpc>
              <a:spcBef>
                <a:spcPct val="0"/>
              </a:spcBef>
              <a:spcAft>
                <a:spcPct val="0"/>
              </a:spcAft>
              <a:buClrTx/>
              <a:buSzTx/>
              <a:buFontTx/>
              <a:buNone/>
              <a:tabLst/>
              <a:defRPr/>
            </a:pPr>
            <a:r>
              <a:rPr kumimoji="0" lang="es-ES_tradnl" sz="20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El "envejecimiento de la población“ supone un problema económico que será mucho mayor cuanta menos independencia tenga el anciano </a:t>
            </a:r>
          </a:p>
        </p:txBody>
      </p:sp>
      <p:grpSp>
        <p:nvGrpSpPr>
          <p:cNvPr id="9" name="Grupo 8">
            <a:extLst>
              <a:ext uri="{FF2B5EF4-FFF2-40B4-BE49-F238E27FC236}">
                <a16:creationId xmlns:a16="http://schemas.microsoft.com/office/drawing/2014/main" id="{B9C97B44-CBE1-4862-8FF5-676C104F2AF8}"/>
              </a:ext>
            </a:extLst>
          </p:cNvPr>
          <p:cNvGrpSpPr/>
          <p:nvPr/>
        </p:nvGrpSpPr>
        <p:grpSpPr>
          <a:xfrm>
            <a:off x="415084" y="1524000"/>
            <a:ext cx="5671552" cy="3591868"/>
            <a:chOff x="2924909" y="-2760785"/>
            <a:chExt cx="5335769" cy="3379212"/>
          </a:xfrm>
        </p:grpSpPr>
        <p:pic>
          <p:nvPicPr>
            <p:cNvPr id="3" name="Imagen 2">
              <a:extLst>
                <a:ext uri="{FF2B5EF4-FFF2-40B4-BE49-F238E27FC236}">
                  <a16:creationId xmlns:a16="http://schemas.microsoft.com/office/drawing/2014/main" id="{59CFA100-1E25-47A5-BFDD-D429FE34352C}"/>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a:xfrm>
              <a:off x="2924909" y="-1828775"/>
              <a:ext cx="5335769" cy="2447201"/>
            </a:xfrm>
            <a:prstGeom prst="roundRect">
              <a:avLst>
                <a:gd name="adj" fmla="val 4167"/>
              </a:avLst>
            </a:prstGeom>
            <a:solidFill>
              <a:srgbClr val="FFFFFF"/>
            </a:solidFill>
            <a:ln w="76200" cap="sq">
              <a:solidFill>
                <a:schemeClr val="bg1"/>
              </a:solidFill>
              <a:miter lim="800000"/>
            </a:ln>
            <a:effectLst/>
            <a:scene3d>
              <a:camera prst="orthographicFront"/>
              <a:lightRig rig="threePt" dir="t">
                <a:rot lat="0" lon="0" rev="2700000"/>
              </a:lightRig>
            </a:scene3d>
            <a:sp3d>
              <a:contourClr>
                <a:srgbClr val="C0C0C0"/>
              </a:contourClr>
            </a:sp3d>
          </p:spPr>
        </p:pic>
        <p:pic>
          <p:nvPicPr>
            <p:cNvPr id="8" name="Imagen 7">
              <a:extLst>
                <a:ext uri="{FF2B5EF4-FFF2-40B4-BE49-F238E27FC236}">
                  <a16:creationId xmlns:a16="http://schemas.microsoft.com/office/drawing/2014/main" id="{A942786D-51CD-4D0F-974C-8FD8BE2BC882}"/>
                </a:ext>
              </a:extLst>
            </p:cNvPr>
            <p:cNvPicPr>
              <a:picLocks noChangeAspect="1"/>
            </p:cNvPicPr>
            <p:nvPr/>
          </p:nvPicPr>
          <p:blipFill rotWithShape="1">
            <a:blip r:embed="rId8">
              <a:extLst>
                <a:ext uri="{28A0092B-C50C-407E-A947-70E740481C1C}">
                  <a14:useLocalDpi xmlns:a14="http://schemas.microsoft.com/office/drawing/2010/main"/>
                </a:ext>
              </a:extLst>
            </a:blip>
            <a:srcRect l="8129" t="4975" r="1843"/>
            <a:stretch/>
          </p:blipFill>
          <p:spPr>
            <a:xfrm>
              <a:off x="3358662" y="-2760785"/>
              <a:ext cx="4803636" cy="3379212"/>
            </a:xfrm>
            <a:prstGeom prst="rect">
              <a:avLst/>
            </a:prstGeom>
          </p:spPr>
        </p:pic>
      </p:gr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6282580" y="2404622"/>
            <a:ext cx="3050375"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200" i="1" kern="1200" dirty="0">
                <a:solidFill>
                  <a:schemeClr val="bg1"/>
                </a:solidFill>
                <a:latin typeface="Arial" panose="020B0604020202020204" pitchFamily="34" charset="0"/>
                <a:cs typeface="Arial" panose="020B0604020202020204" pitchFamily="34" charset="0"/>
              </a:rPr>
              <a:t>ESPERANZA DE VIDA AL NACIMIENTO: </a:t>
            </a:r>
            <a:r>
              <a:rPr lang="es-ES" sz="1400" b="1" kern="1200" dirty="0">
                <a:solidFill>
                  <a:schemeClr val="bg1"/>
                </a:solidFill>
                <a:latin typeface="Arial" panose="020B0604020202020204" pitchFamily="34" charset="0"/>
                <a:cs typeface="Arial" panose="020B0604020202020204" pitchFamily="34" charset="0"/>
              </a:rPr>
              <a:t> AÑOS</a:t>
            </a:r>
          </a:p>
        </p:txBody>
      </p:sp>
      <p:pic>
        <p:nvPicPr>
          <p:cNvPr id="19" name="Gráfico 18" descr="Usuarios">
            <a:extLst>
              <a:ext uri="{FF2B5EF4-FFF2-40B4-BE49-F238E27FC236}">
                <a16:creationId xmlns:a16="http://schemas.microsoft.com/office/drawing/2014/main" id="{B62B6785-FA90-4A0D-9526-D668339E262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7336864" y="1720071"/>
            <a:ext cx="914400" cy="914400"/>
          </a:xfrm>
          <a:prstGeom prst="rect">
            <a:avLst/>
          </a:prstGeom>
        </p:spPr>
      </p:pic>
      <p:graphicFrame>
        <p:nvGraphicFramePr>
          <p:cNvPr id="37" name="Gráfico 36">
            <a:extLst>
              <a:ext uri="{FF2B5EF4-FFF2-40B4-BE49-F238E27FC236}">
                <a16:creationId xmlns:a16="http://schemas.microsoft.com/office/drawing/2014/main" id="{95389D60-8105-4771-9CCF-3C5A255F4F49}"/>
              </a:ext>
            </a:extLst>
          </p:cNvPr>
          <p:cNvGraphicFramePr>
            <a:graphicFrameLocks/>
          </p:cNvGraphicFramePr>
          <p:nvPr>
            <p:extLst>
              <p:ext uri="{D42A27DB-BD31-4B8C-83A1-F6EECF244321}">
                <p14:modId xmlns:p14="http://schemas.microsoft.com/office/powerpoint/2010/main" val="618240885"/>
              </p:ext>
            </p:extLst>
          </p:nvPr>
        </p:nvGraphicFramePr>
        <p:xfrm>
          <a:off x="6208839" y="2804223"/>
          <a:ext cx="3197514" cy="2197097"/>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678225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634010" y="828389"/>
            <a:ext cx="8121683" cy="7386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En 2016, las mujeres españolas tenían una esperanza de vida al nacer de 85,8 años, y los hombres de 80,3 años. </a:t>
            </a:r>
          </a:p>
        </p:txBody>
      </p:sp>
      <p:sp>
        <p:nvSpPr>
          <p:cNvPr id="18" name="2 Subtítulo">
            <a:extLst>
              <a:ext uri="{FF2B5EF4-FFF2-40B4-BE49-F238E27FC236}">
                <a16:creationId xmlns:a16="http://schemas.microsoft.com/office/drawing/2014/main" id="{1B84ECF1-206B-41E5-9D86-0690E624EFD9}"/>
              </a:ext>
            </a:extLst>
          </p:cNvPr>
          <p:cNvSpPr txBox="1">
            <a:spLocks/>
          </p:cNvSpPr>
          <p:nvPr/>
        </p:nvSpPr>
        <p:spPr>
          <a:xfrm>
            <a:off x="454267" y="5340824"/>
            <a:ext cx="8845061" cy="932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Esperanza de vida libre de discapacidad (mejor marcador de salud que la EV): </a:t>
            </a:r>
            <a:r>
              <a:rPr kumimoji="0" lang="es-ES" sz="200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añade una nueva dimensión de calidad a la cantidad de vida, basada en la morbilidad crónica y salud </a:t>
            </a:r>
            <a:r>
              <a:rPr kumimoji="0" lang="es-ES" sz="2000" i="0" u="none" strike="noStrike" kern="1200" cap="none" spc="0" normalizeH="0" baseline="0" noProof="0" dirty="0" err="1">
                <a:ln>
                  <a:noFill/>
                </a:ln>
                <a:solidFill>
                  <a:schemeClr val="tx1"/>
                </a:solidFill>
                <a:effectLst/>
                <a:uLnTx/>
                <a:uFillTx/>
                <a:latin typeface="Arial" panose="020B0604020202020204" pitchFamily="34" charset="0"/>
                <a:cs typeface="Arial" panose="020B0604020202020204" pitchFamily="34" charset="0"/>
              </a:rPr>
              <a:t>autopercibida</a:t>
            </a:r>
            <a:r>
              <a:rPr lang="es-ES" sz="2000" kern="1200" dirty="0">
                <a:solidFill>
                  <a:schemeClr val="tx1"/>
                </a:solidFill>
                <a:latin typeface="Arial" panose="020B0604020202020204" pitchFamily="34" charset="0"/>
                <a:cs typeface="Arial" panose="020B0604020202020204" pitchFamily="34" charset="0"/>
              </a:rPr>
              <a:t>.</a:t>
            </a:r>
            <a:endParaRPr kumimoji="0" lang="es-ES" sz="200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417143" y="1491568"/>
            <a:ext cx="6919307"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600" dirty="0">
                <a:solidFill>
                  <a:schemeClr val="bg1"/>
                </a:solidFill>
                <a:latin typeface="Arial Black" panose="020B0A04020102020204" pitchFamily="34" charset="0"/>
                <a:cs typeface="Arial" panose="020B0604020202020204" pitchFamily="34" charset="0"/>
              </a:rPr>
              <a:t>ESPERANZA DE VIDA AL NACER POR SEXO</a:t>
            </a:r>
            <a:r>
              <a:rPr lang="es-ES" sz="1600" kern="1200" dirty="0">
                <a:solidFill>
                  <a:schemeClr val="bg1"/>
                </a:solidFill>
                <a:latin typeface="Arial Black" panose="020B0A04020102020204" pitchFamily="34" charset="0"/>
                <a:cs typeface="Arial" panose="020B0604020202020204" pitchFamily="34" charset="0"/>
              </a:rPr>
              <a:t>: </a:t>
            </a:r>
            <a:r>
              <a:rPr lang="es-ES" sz="1800" b="1" kern="1200" dirty="0">
                <a:solidFill>
                  <a:schemeClr val="bg1"/>
                </a:solidFill>
                <a:latin typeface="Arial Black" panose="020B0A04020102020204" pitchFamily="34" charset="0"/>
                <a:cs typeface="Arial" panose="020B0604020202020204" pitchFamily="34" charset="0"/>
              </a:rPr>
              <a:t> 1900-2016</a:t>
            </a:r>
          </a:p>
        </p:txBody>
      </p:sp>
      <p:pic>
        <p:nvPicPr>
          <p:cNvPr id="15" name="Picture 2">
            <a:extLst>
              <a:ext uri="{FF2B5EF4-FFF2-40B4-BE49-F238E27FC236}">
                <a16:creationId xmlns:a16="http://schemas.microsoft.com/office/drawing/2014/main" id="{496968C9-8941-4C97-899C-8AC199D2822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78609" y="1951785"/>
            <a:ext cx="6383688" cy="3286781"/>
          </a:xfrm>
          <a:prstGeom prst="roundRect">
            <a:avLst>
              <a:gd name="adj" fmla="val 4167"/>
            </a:avLst>
          </a:prstGeom>
          <a:solidFill>
            <a:srgbClr val="FFFFFF"/>
          </a:solidFill>
          <a:ln w="38100">
            <a:solidFill>
              <a:schemeClr val="tx1"/>
            </a:solidFill>
            <a:miter lim="800000"/>
            <a:headEnd/>
            <a:tailEnd/>
          </a:ln>
          <a:effectLst/>
          <a:scene3d>
            <a:camera prst="orthographicFront"/>
            <a:lightRig rig="threePt" dir="t">
              <a:rot lat="0" lon="0" rev="2700000"/>
            </a:lightRig>
          </a:scene3d>
          <a:sp3d>
            <a:contourClr>
              <a:srgbClr val="C0C0C0"/>
            </a:contourClr>
          </a:sp3d>
        </p:spPr>
      </p:pic>
    </p:spTree>
    <p:extLst>
      <p:ext uri="{BB962C8B-B14F-4D97-AF65-F5344CB8AC3E}">
        <p14:creationId xmlns:p14="http://schemas.microsoft.com/office/powerpoint/2010/main" val="1697951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1743574" y="3699620"/>
            <a:ext cx="3029598" cy="63991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spcBef>
                <a:spcPct val="0"/>
              </a:spcBef>
              <a:spcAft>
                <a:spcPct val="0"/>
              </a:spcAft>
              <a:defRPr/>
            </a:pPr>
            <a:r>
              <a:rPr lang="es-ES_tradnl" sz="1800" i="1" kern="1200" dirty="0">
                <a:solidFill>
                  <a:schemeClr val="bg1"/>
                </a:solidFill>
                <a:latin typeface="Arial" panose="020B0604020202020204" pitchFamily="34" charset="0"/>
                <a:ea typeface="+mn-ea"/>
                <a:cs typeface="Arial" panose="020B0604020202020204" pitchFamily="34" charset="0"/>
              </a:rPr>
              <a:t>Es individual y natural.</a:t>
            </a:r>
          </a:p>
          <a:p>
            <a:pPr eaLnBrk="0" fontAlgn="base" hangingPunct="0">
              <a:spcBef>
                <a:spcPct val="0"/>
              </a:spcBef>
              <a:spcAft>
                <a:spcPct val="0"/>
              </a:spcAft>
              <a:defRPr/>
            </a:pPr>
            <a:r>
              <a:rPr lang="es-ES_tradnl" sz="1800" i="1" kern="1200" dirty="0">
                <a:solidFill>
                  <a:schemeClr val="bg1"/>
                </a:solidFill>
                <a:latin typeface="Arial" panose="020B0604020202020204" pitchFamily="34" charset="0"/>
                <a:ea typeface="+mn-ea"/>
                <a:cs typeface="Arial" panose="020B0604020202020204" pitchFamily="34" charset="0"/>
              </a:rPr>
              <a:t>N</a:t>
            </a:r>
            <a:r>
              <a:rPr lang="es-ES" sz="1800" i="1" kern="1200" dirty="0">
                <a:solidFill>
                  <a:schemeClr val="bg1"/>
                </a:solidFill>
                <a:latin typeface="Arial" panose="020B0604020202020204" pitchFamily="34" charset="0"/>
                <a:ea typeface="+mn-ea"/>
                <a:cs typeface="Arial" panose="020B0604020202020204" pitchFamily="34" charset="0"/>
              </a:rPr>
              <a:t>o tendencia «</a:t>
            </a:r>
            <a:r>
              <a:rPr lang="es-ES" sz="1800" i="1" kern="1200" dirty="0" err="1">
                <a:solidFill>
                  <a:schemeClr val="bg1"/>
                </a:solidFill>
                <a:latin typeface="Arial" panose="020B0604020202020204" pitchFamily="34" charset="0"/>
                <a:ea typeface="+mn-ea"/>
                <a:cs typeface="Arial" panose="020B0604020202020204" pitchFamily="34" charset="0"/>
              </a:rPr>
              <a:t>antiaging</a:t>
            </a:r>
            <a:r>
              <a:rPr lang="es-ES" sz="1800" i="1" kern="1200" dirty="0">
                <a:solidFill>
                  <a:schemeClr val="bg1"/>
                </a:solidFill>
                <a:latin typeface="Arial" panose="020B0604020202020204" pitchFamily="34" charset="0"/>
                <a:ea typeface="+mn-ea"/>
                <a:cs typeface="Arial" panose="020B0604020202020204" pitchFamily="34" charset="0"/>
              </a:rPr>
              <a:t>»</a:t>
            </a:r>
            <a:r>
              <a:rPr lang="es-ES_tradnl" sz="1800" i="1" kern="1200" dirty="0">
                <a:solidFill>
                  <a:schemeClr val="bg1"/>
                </a:solidFill>
                <a:latin typeface="Arial" panose="020B0604020202020204" pitchFamily="34" charset="0"/>
                <a:ea typeface="+mn-ea"/>
                <a:cs typeface="Arial" panose="020B0604020202020204" pitchFamily="34" charset="0"/>
              </a:rPr>
              <a:t>.</a:t>
            </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207611" y="3206555"/>
            <a:ext cx="3873337"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800" dirty="0">
                <a:solidFill>
                  <a:schemeClr val="bg1"/>
                </a:solidFill>
                <a:latin typeface="Arial Black" panose="020B0A04020102020204" pitchFamily="34" charset="0"/>
                <a:cs typeface="Arial" panose="020B0604020202020204" pitchFamily="34" charset="0"/>
              </a:rPr>
              <a:t>ENVEJECIMIENTO</a:t>
            </a:r>
            <a:endParaRPr lang="es-ES" sz="3200" b="1" kern="1200" dirty="0">
              <a:solidFill>
                <a:schemeClr val="bg1"/>
              </a:solidFill>
              <a:latin typeface="Arial Black" panose="020B0A04020102020204" pitchFamily="34" charset="0"/>
              <a:cs typeface="Arial" panose="020B0604020202020204" pitchFamily="34" charset="0"/>
            </a:endParaRPr>
          </a:p>
        </p:txBody>
      </p:sp>
      <p:pic>
        <p:nvPicPr>
          <p:cNvPr id="12" name="Imagen 11">
            <a:extLst>
              <a:ext uri="{FF2B5EF4-FFF2-40B4-BE49-F238E27FC236}">
                <a16:creationId xmlns:a16="http://schemas.microsoft.com/office/drawing/2014/main" id="{FA27ED12-526E-49F6-A7D7-FA022B22302A}"/>
              </a:ext>
            </a:extLst>
          </p:cNvPr>
          <p:cNvPicPr>
            <a:picLocks noChangeAspect="1"/>
          </p:cNvPicPr>
          <p:nvPr/>
        </p:nvPicPr>
        <p:blipFill>
          <a:blip r:embed="rId6"/>
          <a:stretch>
            <a:fillRect/>
          </a:stretch>
        </p:blipFill>
        <p:spPr>
          <a:xfrm>
            <a:off x="640209" y="911156"/>
            <a:ext cx="2618164" cy="1876475"/>
          </a:xfrm>
          <a:prstGeom prst="rect">
            <a:avLst/>
          </a:prstGeom>
          <a:ln w="38100" cap="sq">
            <a:solidFill>
              <a:schemeClr val="bg1"/>
            </a:solidFill>
            <a:miter lim="800000"/>
          </a:ln>
          <a:effectLst/>
        </p:spPr>
      </p:pic>
      <p:pic>
        <p:nvPicPr>
          <p:cNvPr id="13" name="Imagen 12">
            <a:extLst>
              <a:ext uri="{FF2B5EF4-FFF2-40B4-BE49-F238E27FC236}">
                <a16:creationId xmlns:a16="http://schemas.microsoft.com/office/drawing/2014/main" id="{3CF2F8AC-DC01-4565-875A-3775086E6A8F}"/>
              </a:ext>
            </a:extLst>
          </p:cNvPr>
          <p:cNvPicPr>
            <a:picLocks noChangeAspect="1"/>
          </p:cNvPicPr>
          <p:nvPr/>
        </p:nvPicPr>
        <p:blipFill>
          <a:blip r:embed="rId7"/>
          <a:stretch>
            <a:fillRect/>
          </a:stretch>
        </p:blipFill>
        <p:spPr>
          <a:xfrm>
            <a:off x="3282360" y="918573"/>
            <a:ext cx="2959342" cy="1869058"/>
          </a:xfrm>
          <a:prstGeom prst="rect">
            <a:avLst/>
          </a:prstGeom>
          <a:ln w="38100" cap="sq">
            <a:solidFill>
              <a:schemeClr val="bg1"/>
            </a:solidFill>
            <a:miter lim="800000"/>
          </a:ln>
          <a:effectLst/>
        </p:spPr>
      </p:pic>
      <p:pic>
        <p:nvPicPr>
          <p:cNvPr id="14" name="Imagen 13">
            <a:extLst>
              <a:ext uri="{FF2B5EF4-FFF2-40B4-BE49-F238E27FC236}">
                <a16:creationId xmlns:a16="http://schemas.microsoft.com/office/drawing/2014/main" id="{C15704AA-C93F-4629-8E2B-5B5B0481CE07}"/>
              </a:ext>
            </a:extLst>
          </p:cNvPr>
          <p:cNvPicPr>
            <a:picLocks noChangeAspect="1"/>
          </p:cNvPicPr>
          <p:nvPr/>
        </p:nvPicPr>
        <p:blipFill>
          <a:blip r:embed="rId8"/>
          <a:stretch>
            <a:fillRect/>
          </a:stretch>
        </p:blipFill>
        <p:spPr>
          <a:xfrm>
            <a:off x="6240637" y="911155"/>
            <a:ext cx="2811004" cy="1876475"/>
          </a:xfrm>
          <a:prstGeom prst="rect">
            <a:avLst/>
          </a:prstGeom>
          <a:ln w="38100" cap="sq">
            <a:solidFill>
              <a:schemeClr val="bg1"/>
            </a:solidFill>
            <a:miter lim="800000"/>
          </a:ln>
          <a:effectLst/>
        </p:spPr>
      </p:pic>
      <p:sp>
        <p:nvSpPr>
          <p:cNvPr id="16" name="2 Subtítulo">
            <a:extLst>
              <a:ext uri="{FF2B5EF4-FFF2-40B4-BE49-F238E27FC236}">
                <a16:creationId xmlns:a16="http://schemas.microsoft.com/office/drawing/2014/main" id="{98075E52-CB8F-45FE-A80F-F559E1E02483}"/>
              </a:ext>
            </a:extLst>
          </p:cNvPr>
          <p:cNvSpPr txBox="1">
            <a:spLocks/>
          </p:cNvSpPr>
          <p:nvPr/>
        </p:nvSpPr>
        <p:spPr>
          <a:xfrm>
            <a:off x="5313177" y="3206555"/>
            <a:ext cx="2541344" cy="12709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0" fontAlgn="base" hangingPunct="0">
              <a:lnSpc>
                <a:spcPct val="100000"/>
              </a:lnSpc>
              <a:spcBef>
                <a:spcPct val="0"/>
              </a:spcBef>
              <a:spcAft>
                <a:spcPct val="0"/>
              </a:spcAft>
              <a:defRPr/>
            </a:pPr>
            <a:r>
              <a:rPr lang="es-ES" kern="1200" dirty="0">
                <a:solidFill>
                  <a:schemeClr val="bg1"/>
                </a:solidFill>
                <a:latin typeface="Arial Black" panose="020B0A04020102020204" pitchFamily="34" charset="0"/>
                <a:cs typeface="Arial" panose="020B0604020202020204" pitchFamily="34" charset="0"/>
              </a:rPr>
              <a:t>• Prematura</a:t>
            </a:r>
          </a:p>
          <a:p>
            <a:pPr algn="l" eaLnBrk="0" fontAlgn="base" hangingPunct="0">
              <a:lnSpc>
                <a:spcPct val="100000"/>
              </a:lnSpc>
              <a:spcBef>
                <a:spcPct val="0"/>
              </a:spcBef>
              <a:spcAft>
                <a:spcPct val="0"/>
              </a:spcAft>
              <a:defRPr/>
            </a:pPr>
            <a:r>
              <a:rPr lang="es-ES" dirty="0">
                <a:solidFill>
                  <a:schemeClr val="bg1"/>
                </a:solidFill>
                <a:latin typeface="Arial Black" panose="020B0A04020102020204" pitchFamily="34" charset="0"/>
                <a:cs typeface="Arial" panose="020B0604020202020204" pitchFamily="34" charset="0"/>
              </a:rPr>
              <a:t>• Brusca</a:t>
            </a:r>
          </a:p>
          <a:p>
            <a:pPr algn="l" eaLnBrk="0" fontAlgn="base" hangingPunct="0">
              <a:lnSpc>
                <a:spcPct val="100000"/>
              </a:lnSpc>
              <a:spcBef>
                <a:spcPct val="0"/>
              </a:spcBef>
              <a:spcAft>
                <a:spcPct val="0"/>
              </a:spcAft>
              <a:defRPr/>
            </a:pPr>
            <a:r>
              <a:rPr lang="es-ES" kern="1200" dirty="0">
                <a:solidFill>
                  <a:schemeClr val="bg1"/>
                </a:solidFill>
                <a:latin typeface="Arial Black" panose="020B0A04020102020204" pitchFamily="34" charset="0"/>
                <a:cs typeface="Arial" panose="020B0604020202020204" pitchFamily="34" charset="0"/>
              </a:rPr>
              <a:t>• Patológica</a:t>
            </a:r>
            <a:endParaRPr lang="es-ES" sz="2800" kern="1200" dirty="0">
              <a:solidFill>
                <a:schemeClr val="bg1"/>
              </a:solidFill>
              <a:latin typeface="Arial Black" panose="020B0A04020102020204" pitchFamily="34" charset="0"/>
              <a:cs typeface="Arial" panose="020B0604020202020204" pitchFamily="34" charset="0"/>
            </a:endParaRPr>
          </a:p>
        </p:txBody>
      </p:sp>
      <p:graphicFrame>
        <p:nvGraphicFramePr>
          <p:cNvPr id="2" name="Diagrama 1">
            <a:extLst>
              <a:ext uri="{FF2B5EF4-FFF2-40B4-BE49-F238E27FC236}">
                <a16:creationId xmlns:a16="http://schemas.microsoft.com/office/drawing/2014/main" id="{9D7BD27F-59EA-4EB9-AC9A-A085CF5478C3}"/>
              </a:ext>
            </a:extLst>
          </p:cNvPr>
          <p:cNvGraphicFramePr/>
          <p:nvPr>
            <p:extLst>
              <p:ext uri="{D42A27DB-BD31-4B8C-83A1-F6EECF244321}">
                <p14:modId xmlns:p14="http://schemas.microsoft.com/office/powerpoint/2010/main" val="3211078541"/>
              </p:ext>
            </p:extLst>
          </p:nvPr>
        </p:nvGraphicFramePr>
        <p:xfrm>
          <a:off x="923641" y="4548563"/>
          <a:ext cx="8128000" cy="14347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212189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449649" y="3061733"/>
            <a:ext cx="4528751" cy="168980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Arial" pitchFamily="34" charset="0"/>
              <a:buChar char="•"/>
            </a:pPr>
            <a:r>
              <a:rPr lang="es-ES" sz="1400" dirty="0">
                <a:solidFill>
                  <a:schemeClr val="bg1"/>
                </a:solidFill>
                <a:latin typeface="Arial" panose="020B0604020202020204" pitchFamily="34" charset="0"/>
                <a:cs typeface="Arial" panose="020B0604020202020204" pitchFamily="34" charset="0"/>
              </a:rPr>
              <a:t> </a:t>
            </a:r>
            <a:r>
              <a:rPr lang="es-ES" sz="1400" b="1" dirty="0">
                <a:solidFill>
                  <a:schemeClr val="bg1"/>
                </a:solidFill>
                <a:latin typeface="Arial" panose="020B0604020202020204" pitchFamily="34" charset="0"/>
                <a:cs typeface="Arial" panose="020B0604020202020204" pitchFamily="34" charset="0"/>
              </a:rPr>
              <a:t>GRUPO I</a:t>
            </a:r>
            <a:r>
              <a:rPr lang="es-ES" sz="1400" dirty="0">
                <a:solidFill>
                  <a:schemeClr val="bg1"/>
                </a:solidFill>
                <a:latin typeface="Arial" panose="020B0604020202020204" pitchFamily="34" charset="0"/>
                <a:cs typeface="Arial" panose="020B0604020202020204" pitchFamily="34" charset="0"/>
              </a:rPr>
              <a:t>: </a:t>
            </a:r>
            <a:r>
              <a:rPr lang="es-ES" sz="1400" dirty="0">
                <a:latin typeface="Arial" panose="020B0604020202020204" pitchFamily="34" charset="0"/>
                <a:cs typeface="Arial" panose="020B0604020202020204" pitchFamily="34" charset="0"/>
              </a:rPr>
              <a:t>FÍSICAMENTE EN FORMA, SANOS</a:t>
            </a:r>
          </a:p>
          <a:p>
            <a:pPr algn="l">
              <a:buFont typeface="Arial" pitchFamily="34" charset="0"/>
              <a:buChar char="•"/>
            </a:pPr>
            <a:r>
              <a:rPr lang="es-ES" sz="1400" b="1" dirty="0">
                <a:solidFill>
                  <a:schemeClr val="bg1"/>
                </a:solidFill>
                <a:latin typeface="Arial" panose="020B0604020202020204" pitchFamily="34" charset="0"/>
                <a:cs typeface="Arial" panose="020B0604020202020204" pitchFamily="34" charset="0"/>
              </a:rPr>
              <a:t> GRUPO II: </a:t>
            </a:r>
            <a:r>
              <a:rPr lang="es-ES" sz="1400" dirty="0">
                <a:latin typeface="Arial" panose="020B0604020202020204" pitchFamily="34" charset="0"/>
                <a:cs typeface="Arial" panose="020B0604020202020204" pitchFamily="34" charset="0"/>
              </a:rPr>
              <a:t>FÍSICAMENTE NO ESTÁN EN FORMA: </a:t>
            </a:r>
          </a:p>
          <a:p>
            <a:pPr algn="l"/>
            <a:r>
              <a:rPr lang="es-ES" sz="1400" dirty="0">
                <a:latin typeface="Arial" panose="020B0604020202020204" pitchFamily="34" charset="0"/>
                <a:cs typeface="Arial" panose="020B0604020202020204" pitchFamily="34" charset="0"/>
              </a:rPr>
              <a:t>  INDEPENDIENTES NO SANOS</a:t>
            </a:r>
          </a:p>
          <a:p>
            <a:pPr algn="l">
              <a:buFont typeface="Arial" pitchFamily="34" charset="0"/>
              <a:buChar char="•"/>
            </a:pPr>
            <a:r>
              <a:rPr lang="es-ES" sz="1400" b="1" dirty="0">
                <a:solidFill>
                  <a:schemeClr val="bg1"/>
                </a:solidFill>
                <a:latin typeface="Arial" panose="020B0604020202020204" pitchFamily="34" charset="0"/>
                <a:cs typeface="Arial" panose="020B0604020202020204" pitchFamily="34" charset="0"/>
              </a:rPr>
              <a:t> GRUPO III</a:t>
            </a:r>
            <a:r>
              <a:rPr lang="es-ES" sz="1400" dirty="0">
                <a:solidFill>
                  <a:schemeClr val="bg1"/>
                </a:solidFill>
                <a:latin typeface="Arial" panose="020B0604020202020204" pitchFamily="34" charset="0"/>
                <a:cs typeface="Arial" panose="020B0604020202020204" pitchFamily="34" charset="0"/>
              </a:rPr>
              <a:t>: </a:t>
            </a:r>
            <a:r>
              <a:rPr lang="es-ES" sz="1400" dirty="0">
                <a:latin typeface="Arial" panose="020B0604020202020204" pitchFamily="34" charset="0"/>
                <a:cs typeface="Arial" panose="020B0604020202020204" pitchFamily="34" charset="0"/>
              </a:rPr>
              <a:t>FÍSICAMENTE NO ESTÁN EN FORMA: </a:t>
            </a:r>
          </a:p>
          <a:p>
            <a:pPr algn="l"/>
            <a:r>
              <a:rPr lang="es-ES" sz="1400" dirty="0">
                <a:latin typeface="Arial" panose="020B0604020202020204" pitchFamily="34" charset="0"/>
                <a:cs typeface="Arial" panose="020B0604020202020204" pitchFamily="34" charset="0"/>
              </a:rPr>
              <a:t>  DEPENDIENTES NO SANOS</a:t>
            </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111338" y="835866"/>
            <a:ext cx="7734123"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TEORIAS Y CLASIFICACIÓN DE PERSONAS MAYORES</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15" name="Picture 2" descr="Datos y estadísticas de inmunización - OPS/OMS | Organización Panamericana  de la Salud">
            <a:extLst>
              <a:ext uri="{FF2B5EF4-FFF2-40B4-BE49-F238E27FC236}">
                <a16:creationId xmlns:a16="http://schemas.microsoft.com/office/drawing/2014/main" id="{1962D62E-3524-48C1-BF76-CD23A8C9898F}"/>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l="15585" t="12664" r="17435" b="12140"/>
          <a:stretch/>
        </p:blipFill>
        <p:spPr bwMode="auto">
          <a:xfrm>
            <a:off x="1745112" y="1483039"/>
            <a:ext cx="1955954" cy="1372412"/>
          </a:xfrm>
          <a:prstGeom prst="rect">
            <a:avLst/>
          </a:prstGeom>
          <a:noFill/>
          <a:effectLst>
            <a:glow rad="863600">
              <a:schemeClr val="bg1">
                <a:alpha val="40000"/>
              </a:schemeClr>
            </a:glow>
          </a:effectLst>
        </p:spPr>
      </p:pic>
      <p:sp>
        <p:nvSpPr>
          <p:cNvPr id="17" name="2 Subtítulo">
            <a:extLst>
              <a:ext uri="{FF2B5EF4-FFF2-40B4-BE49-F238E27FC236}">
                <a16:creationId xmlns:a16="http://schemas.microsoft.com/office/drawing/2014/main" id="{840F6E7A-837C-4AF2-83DA-4DF52378B8AB}"/>
              </a:ext>
            </a:extLst>
          </p:cNvPr>
          <p:cNvSpPr txBox="1">
            <a:spLocks/>
          </p:cNvSpPr>
          <p:nvPr/>
        </p:nvSpPr>
        <p:spPr>
          <a:xfrm>
            <a:off x="5754430" y="1521826"/>
            <a:ext cx="3537436" cy="396457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s-ES" sz="1400" b="1" dirty="0">
                <a:solidFill>
                  <a:schemeClr val="bg1"/>
                </a:solidFill>
                <a:latin typeface="Arial" panose="020B0604020202020204" pitchFamily="34" charset="0"/>
                <a:cs typeface="Arial" panose="020B0604020202020204" pitchFamily="34" charset="0"/>
              </a:rPr>
              <a:t>SOCIEDAD GEIRÁTRICA JAPÓN (OUCHI ET AL., 2017):</a:t>
            </a:r>
          </a:p>
          <a:p>
            <a:pPr algn="l">
              <a:lnSpc>
                <a:spcPct val="100000"/>
              </a:lnSpc>
              <a:buFont typeface="Arial" pitchFamily="34" charset="0"/>
              <a:buChar char="•"/>
            </a:pPr>
            <a:r>
              <a:rPr lang="es-ES" sz="1400" b="1" dirty="0">
                <a:solidFill>
                  <a:schemeClr val="bg1"/>
                </a:solidFill>
                <a:latin typeface="Arial" panose="020B0604020202020204" pitchFamily="34" charset="0"/>
                <a:cs typeface="Arial" panose="020B0604020202020204" pitchFamily="34" charset="0"/>
              </a:rPr>
              <a:t> PREVEJEZ: </a:t>
            </a:r>
            <a:r>
              <a:rPr lang="es-ES" sz="1400" dirty="0">
                <a:latin typeface="Arial" panose="020B0604020202020204" pitchFamily="34" charset="0"/>
                <a:cs typeface="Arial" panose="020B0604020202020204" pitchFamily="34" charset="0"/>
              </a:rPr>
              <a:t>65-74 años</a:t>
            </a:r>
          </a:p>
          <a:p>
            <a:pPr algn="l">
              <a:lnSpc>
                <a:spcPct val="100000"/>
              </a:lnSpc>
              <a:buFont typeface="Arial" pitchFamily="34" charset="0"/>
              <a:buChar char="•"/>
            </a:pPr>
            <a:r>
              <a:rPr lang="es-ES" sz="1400" b="1" dirty="0">
                <a:solidFill>
                  <a:schemeClr val="bg1"/>
                </a:solidFill>
                <a:latin typeface="Arial" panose="020B0604020202020204" pitchFamily="34" charset="0"/>
                <a:cs typeface="Arial" panose="020B0604020202020204" pitchFamily="34" charset="0"/>
              </a:rPr>
              <a:t> VEJEZ: </a:t>
            </a:r>
            <a:r>
              <a:rPr lang="es-ES" sz="1400" dirty="0">
                <a:latin typeface="Arial" panose="020B0604020202020204" pitchFamily="34" charset="0"/>
                <a:cs typeface="Arial" panose="020B0604020202020204" pitchFamily="34" charset="0"/>
              </a:rPr>
              <a:t>75-90 años</a:t>
            </a:r>
          </a:p>
          <a:p>
            <a:pPr algn="l">
              <a:lnSpc>
                <a:spcPct val="100000"/>
              </a:lnSpc>
              <a:buFont typeface="Arial" pitchFamily="34" charset="0"/>
              <a:buChar char="•"/>
            </a:pPr>
            <a:r>
              <a:rPr lang="es-ES" sz="1400" b="1" dirty="0">
                <a:solidFill>
                  <a:schemeClr val="bg1"/>
                </a:solidFill>
                <a:latin typeface="Arial" panose="020B0604020202020204" pitchFamily="34" charset="0"/>
                <a:cs typeface="Arial" panose="020B0604020202020204" pitchFamily="34" charset="0"/>
              </a:rPr>
              <a:t> SUPERVEJEZ: </a:t>
            </a:r>
            <a:r>
              <a:rPr lang="es-ES" sz="1400" dirty="0">
                <a:latin typeface="Arial" panose="020B0604020202020204" pitchFamily="34" charset="0"/>
                <a:cs typeface="Arial" panose="020B0604020202020204" pitchFamily="34" charset="0"/>
              </a:rPr>
              <a:t>mayores 90 años</a:t>
            </a:r>
          </a:p>
          <a:p>
            <a:pPr algn="l">
              <a:lnSpc>
                <a:spcPct val="100000"/>
              </a:lnSpc>
              <a:buFont typeface="Arial" pitchFamily="34" charset="0"/>
              <a:buChar char="•"/>
            </a:pPr>
            <a:endParaRPr lang="es-ES" sz="1400" dirty="0">
              <a:latin typeface="Arial" panose="020B0604020202020204" pitchFamily="34" charset="0"/>
              <a:cs typeface="Arial" panose="020B0604020202020204" pitchFamily="34" charset="0"/>
            </a:endParaRPr>
          </a:p>
          <a:p>
            <a:pPr algn="l">
              <a:lnSpc>
                <a:spcPct val="100000"/>
              </a:lnSpc>
            </a:pPr>
            <a:r>
              <a:rPr lang="es-ES" sz="1400" b="1" dirty="0">
                <a:solidFill>
                  <a:schemeClr val="bg1"/>
                </a:solidFill>
                <a:latin typeface="Arial" panose="020B0604020202020204" pitchFamily="34" charset="0"/>
                <a:cs typeface="Arial" panose="020B0604020202020204" pitchFamily="34" charset="0"/>
              </a:rPr>
              <a:t>ALTEROVITZ &amp; MENDELSOHN (2013):</a:t>
            </a:r>
            <a:endParaRPr lang="es-ES" sz="1400" dirty="0">
              <a:solidFill>
                <a:schemeClr val="bg1"/>
              </a:solidFill>
              <a:latin typeface="Arial" panose="020B0604020202020204" pitchFamily="34" charset="0"/>
              <a:cs typeface="Arial" panose="020B0604020202020204" pitchFamily="34" charset="0"/>
            </a:endParaRPr>
          </a:p>
          <a:p>
            <a:pPr algn="l">
              <a:lnSpc>
                <a:spcPct val="100000"/>
              </a:lnSpc>
              <a:buFont typeface="Arial" pitchFamily="34" charset="0"/>
              <a:buChar char="•"/>
            </a:pPr>
            <a:r>
              <a:rPr lang="es-ES" sz="1400" b="1" dirty="0">
                <a:solidFill>
                  <a:schemeClr val="bg1"/>
                </a:solidFill>
                <a:latin typeface="Arial" panose="020B0604020202020204" pitchFamily="34" charset="0"/>
                <a:cs typeface="Arial" panose="020B0604020202020204" pitchFamily="34" charset="0"/>
              </a:rPr>
              <a:t> JÓVENES-MAYORES o </a:t>
            </a:r>
            <a:r>
              <a:rPr lang="es-ES" sz="1400" b="1" i="1" dirty="0">
                <a:solidFill>
                  <a:schemeClr val="bg1"/>
                </a:solidFill>
                <a:latin typeface="Arial" panose="020B0604020202020204" pitchFamily="34" charset="0"/>
                <a:cs typeface="Arial" panose="020B0604020202020204" pitchFamily="34" charset="0"/>
              </a:rPr>
              <a:t>YOUNG-OLD</a:t>
            </a:r>
            <a:r>
              <a:rPr lang="es-ES" sz="1400" b="1" dirty="0">
                <a:solidFill>
                  <a:schemeClr val="bg1"/>
                </a:solidFill>
                <a:latin typeface="Arial" panose="020B0604020202020204" pitchFamily="34" charset="0"/>
                <a:cs typeface="Arial" panose="020B0604020202020204" pitchFamily="34" charset="0"/>
              </a:rPr>
              <a:t>: </a:t>
            </a:r>
            <a:r>
              <a:rPr lang="es-ES" sz="1400" dirty="0">
                <a:latin typeface="Arial" panose="020B0604020202020204" pitchFamily="34" charset="0"/>
                <a:cs typeface="Arial" panose="020B0604020202020204" pitchFamily="34" charset="0"/>
              </a:rPr>
              <a:t>65-74 años</a:t>
            </a:r>
          </a:p>
          <a:p>
            <a:pPr algn="l">
              <a:lnSpc>
                <a:spcPct val="100000"/>
              </a:lnSpc>
              <a:buFont typeface="Arial" pitchFamily="34" charset="0"/>
              <a:buChar char="•"/>
            </a:pPr>
            <a:r>
              <a:rPr lang="es-ES" sz="1400" b="1" dirty="0">
                <a:solidFill>
                  <a:schemeClr val="bg1"/>
                </a:solidFill>
                <a:latin typeface="Arial" panose="020B0604020202020204" pitchFamily="34" charset="0"/>
                <a:cs typeface="Arial" panose="020B0604020202020204" pitchFamily="34" charset="0"/>
              </a:rPr>
              <a:t> MAYORES-MAYORES o </a:t>
            </a:r>
            <a:r>
              <a:rPr lang="es-ES" sz="1400" b="1" i="1" dirty="0">
                <a:solidFill>
                  <a:schemeClr val="bg1"/>
                </a:solidFill>
                <a:latin typeface="Arial" panose="020B0604020202020204" pitchFamily="34" charset="0"/>
                <a:cs typeface="Arial" panose="020B0604020202020204" pitchFamily="34" charset="0"/>
              </a:rPr>
              <a:t>OLD-OLD</a:t>
            </a:r>
            <a:r>
              <a:rPr lang="es-ES" sz="1400" b="1" dirty="0">
                <a:solidFill>
                  <a:schemeClr val="bg1"/>
                </a:solidFill>
                <a:latin typeface="Arial" panose="020B0604020202020204" pitchFamily="34" charset="0"/>
                <a:cs typeface="Arial" panose="020B0604020202020204" pitchFamily="34" charset="0"/>
              </a:rPr>
              <a:t>: </a:t>
            </a:r>
            <a:r>
              <a:rPr lang="es-ES" sz="1400" dirty="0">
                <a:latin typeface="Arial" panose="020B0604020202020204" pitchFamily="34" charset="0"/>
                <a:cs typeface="Arial" panose="020B0604020202020204" pitchFamily="34" charset="0"/>
              </a:rPr>
              <a:t>mayores 75 años</a:t>
            </a:r>
          </a:p>
        </p:txBody>
      </p:sp>
      <p:pic>
        <p:nvPicPr>
          <p:cNvPr id="6" name="Gráfico 5" descr="Teatro">
            <a:extLst>
              <a:ext uri="{FF2B5EF4-FFF2-40B4-BE49-F238E27FC236}">
                <a16:creationId xmlns:a16="http://schemas.microsoft.com/office/drawing/2014/main" id="{734043A3-FAAA-4F62-9FD0-ABD96E0C6D0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19887" y="4377124"/>
            <a:ext cx="2405927" cy="2405927"/>
          </a:xfrm>
          <a:prstGeom prst="rect">
            <a:avLst/>
          </a:prstGeom>
        </p:spPr>
      </p:pic>
      <p:sp>
        <p:nvSpPr>
          <p:cNvPr id="18" name="CuadroTexto 17">
            <a:extLst>
              <a:ext uri="{FF2B5EF4-FFF2-40B4-BE49-F238E27FC236}">
                <a16:creationId xmlns:a16="http://schemas.microsoft.com/office/drawing/2014/main" id="{EDD5A68D-12A6-40FA-9FB6-0525A9634F7F}"/>
              </a:ext>
            </a:extLst>
          </p:cNvPr>
          <p:cNvSpPr txBox="1"/>
          <p:nvPr/>
        </p:nvSpPr>
        <p:spPr>
          <a:xfrm>
            <a:off x="1745112" y="4954732"/>
            <a:ext cx="1937823" cy="738664"/>
          </a:xfrm>
          <a:prstGeom prst="rect">
            <a:avLst/>
          </a:prstGeom>
          <a:noFill/>
        </p:spPr>
        <p:txBody>
          <a:bodyPr wrap="square">
            <a:spAutoFit/>
          </a:bodyPr>
          <a:lstStyle/>
          <a:p>
            <a:pPr algn="ctr"/>
            <a:r>
              <a:rPr lang="es-ES" sz="1400" b="1" dirty="0">
                <a:solidFill>
                  <a:schemeClr val="bg1"/>
                </a:solidFill>
                <a:latin typeface="Arial" panose="020B0604020202020204" pitchFamily="34" charset="0"/>
                <a:cs typeface="Arial" panose="020B0604020202020204" pitchFamily="34" charset="0"/>
              </a:rPr>
              <a:t>Publicaciones sobre BENEFICIOS AF/EF en los tres grupos</a:t>
            </a:r>
          </a:p>
        </p:txBody>
      </p:sp>
    </p:spTree>
    <p:extLst>
      <p:ext uri="{BB962C8B-B14F-4D97-AF65-F5344CB8AC3E}">
        <p14:creationId xmlns:p14="http://schemas.microsoft.com/office/powerpoint/2010/main" val="277807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1111338" y="835866"/>
            <a:ext cx="7734123"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TEORIAS Y CLASIFICACIÓN DE PERSONAS MAYORES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20" name="Rectángulo 19">
            <a:extLst>
              <a:ext uri="{FF2B5EF4-FFF2-40B4-BE49-F238E27FC236}">
                <a16:creationId xmlns:a16="http://schemas.microsoft.com/office/drawing/2014/main" id="{EABB2C17-C5C8-41F9-B954-739E369BBA19}"/>
              </a:ext>
            </a:extLst>
          </p:cNvPr>
          <p:cNvSpPr/>
          <p:nvPr/>
        </p:nvSpPr>
        <p:spPr>
          <a:xfrm>
            <a:off x="721757" y="3057839"/>
            <a:ext cx="3897742" cy="1027477"/>
          </a:xfrm>
          <a:prstGeom prst="rect">
            <a:avLst/>
          </a:prstGeom>
          <a:ln>
            <a:noFill/>
          </a:ln>
        </p:spPr>
        <p:style>
          <a:lnRef idx="0">
            <a:schemeClr val="accent1"/>
          </a:lnRef>
          <a:fillRef idx="3">
            <a:schemeClr val="accent1"/>
          </a:fillRef>
          <a:effectRef idx="3">
            <a:schemeClr val="accent1"/>
          </a:effectRef>
          <a:fontRef idx="minor">
            <a:schemeClr val="lt1"/>
          </a:fontRef>
        </p:style>
        <p:txBody>
          <a:bodyPr rtlCol="0" anchor="ctr"/>
          <a:lstStyle/>
          <a:p>
            <a:pPr lvl="0" algn="ctr"/>
            <a:r>
              <a:rPr lang="es-ES" sz="2000" dirty="0">
                <a:latin typeface="Century Gothic" panose="020B0502020202020204" pitchFamily="34" charset="0"/>
              </a:rPr>
              <a:t>2 TEORÍAS QUE DEFINEN EL ENVEJECIMIENTO EXITOSO</a:t>
            </a:r>
            <a:endParaRPr lang="es-AR" sz="2000" dirty="0">
              <a:latin typeface="Century Gothic" panose="020B0502020202020204" pitchFamily="34" charset="0"/>
            </a:endParaRPr>
          </a:p>
        </p:txBody>
      </p:sp>
      <p:sp>
        <p:nvSpPr>
          <p:cNvPr id="21" name="Rectángulo 20">
            <a:extLst>
              <a:ext uri="{FF2B5EF4-FFF2-40B4-BE49-F238E27FC236}">
                <a16:creationId xmlns:a16="http://schemas.microsoft.com/office/drawing/2014/main" id="{A6A0151F-0A88-45FE-9CED-7BDC162F8063}"/>
              </a:ext>
            </a:extLst>
          </p:cNvPr>
          <p:cNvSpPr/>
          <p:nvPr/>
        </p:nvSpPr>
        <p:spPr>
          <a:xfrm>
            <a:off x="5421345" y="2172748"/>
            <a:ext cx="3167914" cy="1027477"/>
          </a:xfrm>
          <a:prstGeom prst="rect">
            <a:avLst/>
          </a:prstGeom>
          <a:ln>
            <a:noFill/>
          </a:ln>
        </p:spPr>
        <p:style>
          <a:lnRef idx="0">
            <a:schemeClr val="accent1"/>
          </a:lnRef>
          <a:fillRef idx="3">
            <a:schemeClr val="accent1"/>
          </a:fillRef>
          <a:effectRef idx="3">
            <a:schemeClr val="accent1"/>
          </a:effectRef>
          <a:fontRef idx="minor">
            <a:schemeClr val="lt1"/>
          </a:fontRef>
        </p:style>
        <p:txBody>
          <a:bodyPr rtlCol="0" anchor="ctr"/>
          <a:lstStyle/>
          <a:p>
            <a:pPr lvl="0" algn="ctr"/>
            <a:r>
              <a:rPr lang="es-ES" dirty="0">
                <a:latin typeface="Century Gothic" panose="020B0502020202020204" pitchFamily="34" charset="0"/>
              </a:rPr>
              <a:t>TEORÍAS BIOLÓGICAS O BIOMÉDICAS</a:t>
            </a:r>
            <a:endParaRPr lang="es-AR" dirty="0">
              <a:latin typeface="Century Gothic" panose="020B0502020202020204" pitchFamily="34" charset="0"/>
            </a:endParaRPr>
          </a:p>
        </p:txBody>
      </p:sp>
      <p:sp>
        <p:nvSpPr>
          <p:cNvPr id="23" name="Rectángulo 22">
            <a:extLst>
              <a:ext uri="{FF2B5EF4-FFF2-40B4-BE49-F238E27FC236}">
                <a16:creationId xmlns:a16="http://schemas.microsoft.com/office/drawing/2014/main" id="{44B84DBA-393C-4729-BA45-CFCF54C3AD33}"/>
              </a:ext>
            </a:extLst>
          </p:cNvPr>
          <p:cNvSpPr/>
          <p:nvPr/>
        </p:nvSpPr>
        <p:spPr>
          <a:xfrm>
            <a:off x="5421345" y="3932784"/>
            <a:ext cx="3167914" cy="1027477"/>
          </a:xfrm>
          <a:prstGeom prst="rect">
            <a:avLst/>
          </a:prstGeom>
          <a:ln>
            <a:noFill/>
          </a:ln>
        </p:spPr>
        <p:style>
          <a:lnRef idx="0">
            <a:schemeClr val="accent1"/>
          </a:lnRef>
          <a:fillRef idx="3">
            <a:schemeClr val="accent1"/>
          </a:fillRef>
          <a:effectRef idx="3">
            <a:schemeClr val="accent1"/>
          </a:effectRef>
          <a:fontRef idx="minor">
            <a:schemeClr val="lt1"/>
          </a:fontRef>
        </p:style>
        <p:txBody>
          <a:bodyPr rtlCol="0" anchor="ctr"/>
          <a:lstStyle/>
          <a:p>
            <a:pPr lvl="0" algn="ctr"/>
            <a:r>
              <a:rPr lang="es-ES" sz="1600" dirty="0">
                <a:latin typeface="Century Gothic" panose="020B0502020202020204" pitchFamily="34" charset="0"/>
              </a:rPr>
              <a:t>TEORÍAS PSICOSOCIALES</a:t>
            </a:r>
            <a:endParaRPr lang="es-AR" sz="1600" dirty="0">
              <a:latin typeface="Century Gothic" panose="020B0502020202020204" pitchFamily="34" charset="0"/>
            </a:endParaRPr>
          </a:p>
        </p:txBody>
      </p:sp>
      <p:cxnSp>
        <p:nvCxnSpPr>
          <p:cNvPr id="4" name="Conector recto de flecha 3">
            <a:extLst>
              <a:ext uri="{FF2B5EF4-FFF2-40B4-BE49-F238E27FC236}">
                <a16:creationId xmlns:a16="http://schemas.microsoft.com/office/drawing/2014/main" id="{4F78B53F-8C14-4216-9C9D-C9CCEEAAEC3A}"/>
              </a:ext>
            </a:extLst>
          </p:cNvPr>
          <p:cNvCxnSpPr>
            <a:stCxn id="20" idx="3"/>
            <a:endCxn id="21" idx="1"/>
          </p:cNvCxnSpPr>
          <p:nvPr/>
        </p:nvCxnSpPr>
        <p:spPr>
          <a:xfrm flipV="1">
            <a:off x="4619499" y="2686487"/>
            <a:ext cx="801846" cy="8850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407E9C51-8EBE-4C65-A664-25D26D0DE8B3}"/>
              </a:ext>
            </a:extLst>
          </p:cNvPr>
          <p:cNvCxnSpPr>
            <a:stCxn id="20" idx="3"/>
          </p:cNvCxnSpPr>
          <p:nvPr/>
        </p:nvCxnSpPr>
        <p:spPr>
          <a:xfrm>
            <a:off x="4619499" y="3571578"/>
            <a:ext cx="801846" cy="8749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691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EFECTOS DEL ENVEJECIMIENTO: CAMBIOS A NIVELES FISIOLÓGICO, FUNCIONAL, COGNITIVO Y EMOCIONAL.</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13" name="Imagen 12">
            <a:extLst>
              <a:ext uri="{FF2B5EF4-FFF2-40B4-BE49-F238E27FC236}">
                <a16:creationId xmlns:a16="http://schemas.microsoft.com/office/drawing/2014/main" id="{F2826817-2A52-407C-9A7C-D37234230BC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1034" y="1718660"/>
            <a:ext cx="1275093" cy="1323817"/>
          </a:xfrm>
          <a:prstGeom prst="rect">
            <a:avLst/>
          </a:prstGeom>
        </p:spPr>
      </p:pic>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80094" y="1959701"/>
            <a:ext cx="1759856" cy="10827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600" kern="1200" dirty="0">
                <a:solidFill>
                  <a:schemeClr val="bg1"/>
                </a:solidFill>
                <a:latin typeface="Arial Black" panose="020B0A04020102020204" pitchFamily="34" charset="0"/>
                <a:cs typeface="Arial" panose="020B0604020202020204" pitchFamily="34" charset="0"/>
              </a:rPr>
              <a:t>A NIVEL FISIOLÓGICO</a:t>
            </a:r>
            <a:r>
              <a:rPr lang="es-ES" sz="1600" dirty="0">
                <a:solidFill>
                  <a:schemeClr val="bg1"/>
                </a:solidFill>
                <a:latin typeface="Arial Black" panose="020B0A04020102020204" pitchFamily="34" charset="0"/>
                <a:cs typeface="Arial" panose="020B0604020202020204" pitchFamily="34" charset="0"/>
              </a:rPr>
              <a:t> y</a:t>
            </a:r>
            <a:r>
              <a:rPr lang="es-ES" sz="1600" kern="1200" dirty="0">
                <a:solidFill>
                  <a:schemeClr val="bg1"/>
                </a:solidFill>
                <a:latin typeface="Arial Black" panose="020B0A04020102020204" pitchFamily="34" charset="0"/>
                <a:cs typeface="Arial" panose="020B0604020202020204" pitchFamily="34" charset="0"/>
              </a:rPr>
              <a:t> FUNCIONAL</a:t>
            </a:r>
            <a:endParaRPr lang="es-ES" sz="1800" kern="1200" dirty="0">
              <a:solidFill>
                <a:schemeClr val="bg1"/>
              </a:solidFill>
              <a:latin typeface="Arial Black" panose="020B0A04020102020204" pitchFamily="34" charset="0"/>
              <a:cs typeface="Arial" panose="020B0604020202020204" pitchFamily="34" charset="0"/>
            </a:endParaRPr>
          </a:p>
        </p:txBody>
      </p:sp>
      <p:pic>
        <p:nvPicPr>
          <p:cNvPr id="15" name="Imagen 14">
            <a:extLst>
              <a:ext uri="{FF2B5EF4-FFF2-40B4-BE49-F238E27FC236}">
                <a16:creationId xmlns:a16="http://schemas.microsoft.com/office/drawing/2014/main" id="{E9FF6DD9-DD14-4A9A-B373-3E779CE61984}"/>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15256" y="3283518"/>
            <a:ext cx="1759857" cy="17515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CuadroTexto 2">
            <a:extLst>
              <a:ext uri="{FF2B5EF4-FFF2-40B4-BE49-F238E27FC236}">
                <a16:creationId xmlns:a16="http://schemas.microsoft.com/office/drawing/2014/main" id="{39F4C860-2C4D-4DA8-BBB8-33CFA8C53FD6}"/>
              </a:ext>
            </a:extLst>
          </p:cNvPr>
          <p:cNvSpPr txBox="1"/>
          <p:nvPr/>
        </p:nvSpPr>
        <p:spPr>
          <a:xfrm>
            <a:off x="2324099" y="1605472"/>
            <a:ext cx="6992228" cy="4278094"/>
          </a:xfrm>
          <a:prstGeom prst="rect">
            <a:avLst/>
          </a:prstGeom>
          <a:noFill/>
        </p:spPr>
        <p:txBody>
          <a:bodyPr wrap="square" rtlCol="0">
            <a:spAutoFit/>
          </a:bodyPr>
          <a:lstStyle/>
          <a:p>
            <a:r>
              <a:rPr lang="es-AR" sz="1700" dirty="0">
                <a:latin typeface="Arial" panose="020B0604020202020204" pitchFamily="34" charset="0"/>
                <a:cs typeface="Arial" panose="020B0604020202020204" pitchFamily="34" charset="0"/>
              </a:rPr>
              <a:t>El </a:t>
            </a:r>
            <a:r>
              <a:rPr lang="es-AR" sz="1700" b="1" dirty="0">
                <a:solidFill>
                  <a:schemeClr val="bg1"/>
                </a:solidFill>
                <a:latin typeface="Arial" panose="020B0604020202020204" pitchFamily="34" charset="0"/>
                <a:cs typeface="Arial" panose="020B0604020202020204" pitchFamily="34" charset="0"/>
              </a:rPr>
              <a:t>ACSM</a:t>
            </a:r>
            <a:r>
              <a:rPr lang="es-AR" sz="1700" dirty="0">
                <a:latin typeface="Arial" panose="020B0604020202020204" pitchFamily="34" charset="0"/>
                <a:cs typeface="Arial" panose="020B0604020202020204" pitchFamily="34" charset="0"/>
              </a:rPr>
              <a:t> (Chodzko-Zajko et al., 2009) recoge los cambios que se producen en la función fisiológica y composición en población sana debido al proceso de envejecimiento. Dichos cambios se agrupan en cuatro apartados:</a:t>
            </a:r>
          </a:p>
          <a:p>
            <a:r>
              <a:rPr lang="es-AR" sz="1700" b="1" dirty="0">
                <a:solidFill>
                  <a:schemeClr val="bg1"/>
                </a:solidFill>
                <a:latin typeface="Arial" panose="020B0604020202020204" pitchFamily="34" charset="0"/>
                <a:cs typeface="Arial" panose="020B0604020202020204" pitchFamily="34" charset="0"/>
              </a:rPr>
              <a:t>• Función muscular: </a:t>
            </a:r>
            <a:r>
              <a:rPr lang="es-AR" sz="1700" dirty="0">
                <a:latin typeface="Arial" panose="020B0604020202020204" pitchFamily="34" charset="0"/>
                <a:cs typeface="Arial" panose="020B0604020202020204" pitchFamily="34" charset="0"/>
              </a:rPr>
              <a:t>reducción acelerada de la capacidad de fuerza isométrica, concéntrica y excéntrica, siendo mas reducida en el tren inferior que en el superior; cambios sensoriales, motores y cognitivos que pueden afectar el equilibrio y la movilidad; aumento del tiempo de reacción.</a:t>
            </a:r>
          </a:p>
          <a:p>
            <a:r>
              <a:rPr lang="es-AR" sz="1700" b="1" dirty="0">
                <a:solidFill>
                  <a:schemeClr val="bg1"/>
                </a:solidFill>
                <a:latin typeface="Arial" panose="020B0604020202020204" pitchFamily="34" charset="0"/>
                <a:cs typeface="Arial" panose="020B0604020202020204" pitchFamily="34" charset="0"/>
              </a:rPr>
              <a:t>• Función cardiovascular: </a:t>
            </a:r>
            <a:r>
              <a:rPr lang="es-AR" sz="1700" dirty="0">
                <a:latin typeface="Arial" panose="020B0604020202020204" pitchFamily="34" charset="0"/>
                <a:cs typeface="Arial" panose="020B0604020202020204" pitchFamily="34" charset="0"/>
              </a:rPr>
              <a:t>descenso de la variabilidad de la frecuencia cardiaca, aumento de la presión sanguínea en reposo, lo cual implica un aumento de trabajo del corazón.</a:t>
            </a:r>
          </a:p>
          <a:p>
            <a:r>
              <a:rPr lang="es-AR" sz="1700" b="1" dirty="0">
                <a:solidFill>
                  <a:schemeClr val="bg1"/>
                </a:solidFill>
                <a:latin typeface="Arial" panose="020B0604020202020204" pitchFamily="34" charset="0"/>
                <a:cs typeface="Arial" panose="020B0604020202020204" pitchFamily="34" charset="0"/>
              </a:rPr>
              <a:t>• Función pulmonar: </a:t>
            </a:r>
            <a:r>
              <a:rPr lang="es-AR" sz="1700" dirty="0">
                <a:latin typeface="Arial" panose="020B0604020202020204" pitchFamily="34" charset="0"/>
                <a:cs typeface="Arial" panose="020B0604020202020204" pitchFamily="34" charset="0"/>
              </a:rPr>
              <a:t>menos fuerza en los músculos respiratorios.</a:t>
            </a:r>
          </a:p>
          <a:p>
            <a:r>
              <a:rPr lang="es-AR" sz="1700" b="1" dirty="0">
                <a:solidFill>
                  <a:schemeClr val="bg1"/>
                </a:solidFill>
                <a:latin typeface="Arial" panose="020B0604020202020204" pitchFamily="34" charset="0"/>
                <a:cs typeface="Arial" panose="020B0604020202020204" pitchFamily="34" charset="0"/>
              </a:rPr>
              <a:t>• Composición corporal: </a:t>
            </a:r>
            <a:r>
              <a:rPr lang="es-AR" sz="1700" dirty="0">
                <a:latin typeface="Arial" panose="020B0604020202020204" pitchFamily="34" charset="0"/>
                <a:cs typeface="Arial" panose="020B0604020202020204" pitchFamily="34" charset="0"/>
              </a:rPr>
              <a:t>la altura va disminuyendo; el peso aumenta hasta los 70 años, reduciéndose después; la perdida de asa muscular se acelera a partir de los 65-70 años, siendo mayor en las piernas.</a:t>
            </a:r>
          </a:p>
        </p:txBody>
      </p:sp>
    </p:spTree>
    <p:extLst>
      <p:ext uri="{BB962C8B-B14F-4D97-AF65-F5344CB8AC3E}">
        <p14:creationId xmlns:p14="http://schemas.microsoft.com/office/powerpoint/2010/main" val="2170048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0C33A1F4-A0B0-462E-96B4-A7A8E914AF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8230" t="1429" r="37863" b="19182"/>
          <a:stretch/>
        </p:blipFill>
        <p:spPr>
          <a:xfrm>
            <a:off x="5152570" y="116114"/>
            <a:ext cx="6560459" cy="6451603"/>
          </a:xfrm>
          <a:prstGeom prst="ellipse">
            <a:avLst/>
          </a:prstGeom>
          <a:ln w="92075" cap="rnd" cmpd="sng">
            <a:solidFill>
              <a:srgbClr val="006CA9"/>
            </a:solidFill>
            <a:prstDash val="solid"/>
          </a:ln>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232885" cy="6857999"/>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915323" y="1395847"/>
            <a:ext cx="4181194" cy="4066306"/>
          </a:xfrm>
          <a:prstGeom prst="rect">
            <a:avLst/>
          </a:prstGeom>
          <a:noFill/>
          <a:effectLst>
            <a:outerShdw blurRad="279400" dist="38100" dir="18900000" algn="bl" rotWithShape="0">
              <a:prstClr val="black">
                <a:alpha val="41000"/>
              </a:prstClr>
            </a:outerShdw>
          </a:effectLst>
        </p:spPr>
        <p:txBody>
          <a:bodyPr wrap="square" rtlCol="0">
            <a:spAutoFit/>
          </a:bodyPr>
          <a:lstStyle/>
          <a:p>
            <a:pPr algn="ctr">
              <a:lnSpc>
                <a:spcPts val="8500"/>
              </a:lnSpc>
            </a:pPr>
            <a:r>
              <a:rPr lang="es-ES" sz="11500" dirty="0">
                <a:solidFill>
                  <a:schemeClr val="bg1"/>
                </a:solidFill>
                <a:latin typeface="Arial Black" panose="020B0A04020102020204" pitchFamily="34" charset="0"/>
              </a:rPr>
              <a:t>U</a:t>
            </a:r>
          </a:p>
          <a:p>
            <a:pPr algn="ctr">
              <a:lnSpc>
                <a:spcPts val="8500"/>
              </a:lnSpc>
            </a:pPr>
            <a:r>
              <a:rPr lang="es-ES" sz="11500" dirty="0">
                <a:solidFill>
                  <a:schemeClr val="bg1"/>
                </a:solidFill>
                <a:latin typeface="Arial Black" panose="020B0A04020102020204" pitchFamily="34" charset="0"/>
              </a:rPr>
              <a:t>NI</a:t>
            </a:r>
          </a:p>
          <a:p>
            <a:pPr algn="ctr">
              <a:lnSpc>
                <a:spcPts val="8500"/>
              </a:lnSpc>
            </a:pPr>
            <a:r>
              <a:rPr lang="es-ES" sz="11500" dirty="0">
                <a:solidFill>
                  <a:schemeClr val="bg1"/>
                </a:solidFill>
                <a:latin typeface="Arial Black" panose="020B0A04020102020204" pitchFamily="34" charset="0"/>
              </a:rPr>
              <a:t>DAD</a:t>
            </a:r>
            <a:r>
              <a:rPr lang="es-ES" sz="4400" dirty="0">
                <a:solidFill>
                  <a:schemeClr val="bg1"/>
                </a:solidFill>
                <a:latin typeface="Arial Black" panose="020B0A04020102020204" pitchFamily="34" charset="0"/>
              </a:rPr>
              <a:t> </a:t>
            </a:r>
          </a:p>
          <a:p>
            <a:pPr algn="ctr">
              <a:lnSpc>
                <a:spcPts val="5000"/>
              </a:lnSpc>
            </a:pPr>
            <a:r>
              <a:rPr lang="es-ES" sz="6600" dirty="0">
                <a:solidFill>
                  <a:schemeClr val="bg1"/>
                </a:solidFill>
                <a:latin typeface="Arial Black" panose="020B0A04020102020204" pitchFamily="34" charset="0"/>
              </a:rPr>
              <a:t>N°1</a:t>
            </a:r>
            <a:endParaRPr lang="es-AR" sz="6600" dirty="0">
              <a:solidFill>
                <a:schemeClr val="bg1"/>
              </a:solidFill>
              <a:latin typeface="Arial Black" panose="020B0A04020102020204" pitchFamily="34" charset="0"/>
            </a:endParaRP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0299399" flipH="1">
            <a:off x="9918391" y="6809442"/>
            <a:ext cx="1486632" cy="195235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rot="5400000">
            <a:off x="54428" y="150087"/>
            <a:ext cx="6451601" cy="6560458"/>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0469" y="42858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1138690" y="1090802"/>
            <a:ext cx="4334552" cy="707886"/>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REALIDAD DE LA POBLACIÓN DE PERSONAS MAYORES</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7223758" y="961633"/>
            <a:ext cx="3542291" cy="4361395"/>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627118" y="2067655"/>
            <a:ext cx="5680646" cy="38378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a:latin typeface="Arial" panose="020B0604020202020204" pitchFamily="34" charset="0"/>
                <a:cs typeface="Arial" panose="020B0604020202020204" pitchFamily="34" charset="0"/>
              </a:rPr>
              <a:t>• Envejecimiento de la población.</a:t>
            </a:r>
          </a:p>
          <a:p>
            <a:pPr algn="l"/>
            <a:r>
              <a:rPr lang="es-ES" sz="1800" dirty="0">
                <a:latin typeface="Arial" panose="020B0604020202020204" pitchFamily="34" charset="0"/>
                <a:cs typeface="Arial" panose="020B0604020202020204" pitchFamily="34" charset="0"/>
              </a:rPr>
              <a:t>• Teorías y clasificación de personas mayores.</a:t>
            </a:r>
          </a:p>
          <a:p>
            <a:pPr algn="l"/>
            <a:r>
              <a:rPr lang="es-ES" sz="1800" dirty="0">
                <a:latin typeface="Arial" panose="020B0604020202020204" pitchFamily="34" charset="0"/>
                <a:cs typeface="Arial" panose="020B0604020202020204" pitchFamily="34" charset="0"/>
              </a:rPr>
              <a:t>• Efectos del envejecimiento: cambios a niveles fisiológico, funcional, cognitivo y emocional.</a:t>
            </a:r>
          </a:p>
          <a:p>
            <a:pPr algn="l"/>
            <a:r>
              <a:rPr lang="es-ES" sz="1800" dirty="0">
                <a:latin typeface="Arial" panose="020B0604020202020204" pitchFamily="34" charset="0"/>
                <a:cs typeface="Arial" panose="020B0604020202020204" pitchFamily="34" charset="0"/>
              </a:rPr>
              <a:t>• Envejecimiento activo.</a:t>
            </a:r>
          </a:p>
          <a:p>
            <a:pPr algn="l"/>
            <a:r>
              <a:rPr lang="es-ES" sz="1800" dirty="0">
                <a:latin typeface="Arial" panose="020B0604020202020204" pitchFamily="34" charset="0"/>
                <a:cs typeface="Arial" panose="020B0604020202020204" pitchFamily="34" charset="0"/>
              </a:rPr>
              <a:t>• Beneficios de la actividad física y el ejercicio físico en personas mayores.</a:t>
            </a:r>
          </a:p>
          <a:p>
            <a:pPr algn="l"/>
            <a:r>
              <a:rPr lang="es-ES" sz="1800" dirty="0">
                <a:latin typeface="Arial" panose="020B0604020202020204" pitchFamily="34" charset="0"/>
                <a:cs typeface="Arial" panose="020B0604020202020204" pitchFamily="34" charset="0"/>
              </a:rPr>
              <a:t>• Recomendaciones internacionales.</a:t>
            </a:r>
          </a:p>
          <a:p>
            <a:pPr algn="l"/>
            <a:r>
              <a:rPr lang="es-ES" sz="1800" dirty="0">
                <a:latin typeface="Arial" panose="020B0604020202020204" pitchFamily="34" charset="0"/>
                <a:cs typeface="Arial" panose="020B0604020202020204" pitchFamily="34" charset="0"/>
              </a:rPr>
              <a:t>• Ejercicio físico multicomponente y multidominio.</a:t>
            </a:r>
          </a:p>
          <a:p>
            <a:pPr algn="l"/>
            <a:r>
              <a:rPr lang="es-ES" sz="1800" dirty="0">
                <a:latin typeface="Arial" panose="020B0604020202020204" pitchFamily="34" charset="0"/>
                <a:cs typeface="Arial" panose="020B0604020202020204" pitchFamily="34" charset="0"/>
              </a:rPr>
              <a:t>• Ejercicio físico, clave para evitar la dependencia física y psíquica en personas mayores.</a:t>
            </a:r>
          </a:p>
        </p:txBody>
      </p:sp>
      <p:cxnSp>
        <p:nvCxnSpPr>
          <p:cNvPr id="6" name="Conector recto 5">
            <a:extLst>
              <a:ext uri="{FF2B5EF4-FFF2-40B4-BE49-F238E27FC236}">
                <a16:creationId xmlns:a16="http://schemas.microsoft.com/office/drawing/2014/main" id="{67C8088D-BA9F-44EC-926B-FDCB43AF7EBE}"/>
              </a:ext>
            </a:extLst>
          </p:cNvPr>
          <p:cNvCxnSpPr/>
          <p:nvPr/>
        </p:nvCxnSpPr>
        <p:spPr>
          <a:xfrm>
            <a:off x="1482930" y="1798688"/>
            <a:ext cx="3594595" cy="0"/>
          </a:xfrm>
          <a:prstGeom prst="line">
            <a:avLst/>
          </a:prstGeom>
          <a:ln w="3492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3732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EFECTOS DEL ENVEJECIMIENTO: CAMBIOS A NIVELES FISIOLÓGICO, FUNCIONAL, COGNITIVO Y EMOCIONAL.</a:t>
            </a:r>
            <a:endParaRPr lang="es-ES" b="1" kern="1200" dirty="0">
              <a:solidFill>
                <a:schemeClr val="bg1"/>
              </a:solidFill>
              <a:latin typeface="Arial Black" panose="020B0A040201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9F4C860-2C4D-4DA8-BBB8-33CFA8C53FD6}"/>
              </a:ext>
            </a:extLst>
          </p:cNvPr>
          <p:cNvSpPr txBox="1"/>
          <p:nvPr/>
        </p:nvSpPr>
        <p:spPr>
          <a:xfrm>
            <a:off x="2981217" y="2022396"/>
            <a:ext cx="6257047" cy="3493264"/>
          </a:xfrm>
          <a:prstGeom prst="rect">
            <a:avLst/>
          </a:prstGeom>
          <a:noFill/>
        </p:spPr>
        <p:txBody>
          <a:bodyPr wrap="square" rtlCol="0">
            <a:spAutoFit/>
          </a:bodyPr>
          <a:lstStyle/>
          <a:p>
            <a:pPr>
              <a:buFont typeface="Arial" pitchFamily="34" charset="0"/>
              <a:buChar char="•"/>
            </a:pPr>
            <a:r>
              <a:rPr lang="es-ES" sz="1700" dirty="0">
                <a:latin typeface="Arial" panose="020B0604020202020204" pitchFamily="34" charset="0"/>
                <a:cs typeface="Arial" panose="020B0604020202020204" pitchFamily="34" charset="0"/>
              </a:rPr>
              <a:t> Pérdida de masa muscular y fuerza: SARCOPENIA </a:t>
            </a:r>
            <a:r>
              <a:rPr lang="es-ES" sz="1700" b="1" dirty="0" err="1">
                <a:solidFill>
                  <a:schemeClr val="bg1"/>
                </a:solidFill>
                <a:latin typeface="Arial" panose="020B0604020202020204" pitchFamily="34" charset="0"/>
                <a:cs typeface="Arial" panose="020B0604020202020204" pitchFamily="34" charset="0"/>
              </a:rPr>
              <a:t>Roubenoff</a:t>
            </a:r>
            <a:r>
              <a:rPr lang="es-ES" sz="1700" b="1" dirty="0">
                <a:solidFill>
                  <a:schemeClr val="bg1"/>
                </a:solidFill>
                <a:latin typeface="Arial" panose="020B0604020202020204" pitchFamily="34" charset="0"/>
                <a:cs typeface="Arial" panose="020B0604020202020204" pitchFamily="34" charset="0"/>
              </a:rPr>
              <a:t>, 2000</a:t>
            </a:r>
          </a:p>
          <a:p>
            <a:pPr>
              <a:buFont typeface="Arial" pitchFamily="34" charset="0"/>
              <a:buChar char="•"/>
            </a:pPr>
            <a:r>
              <a:rPr lang="es-ES" sz="1700" dirty="0">
                <a:latin typeface="Arial" panose="020B0604020202020204" pitchFamily="34" charset="0"/>
                <a:cs typeface="Arial" panose="020B0604020202020204" pitchFamily="34" charset="0"/>
              </a:rPr>
              <a:t> Aumento del tiempo de reacción </a:t>
            </a:r>
            <a:r>
              <a:rPr lang="es-ES" sz="1700" b="1" dirty="0" err="1">
                <a:solidFill>
                  <a:schemeClr val="bg1"/>
                </a:solidFill>
                <a:latin typeface="Arial" panose="020B0604020202020204" pitchFamily="34" charset="0"/>
                <a:cs typeface="Arial" panose="020B0604020202020204" pitchFamily="34" charset="0"/>
              </a:rPr>
              <a:t>Chodzko-Zajko</a:t>
            </a:r>
            <a:r>
              <a:rPr lang="es-ES" sz="1700" b="1" dirty="0">
                <a:solidFill>
                  <a:schemeClr val="bg1"/>
                </a:solidFill>
                <a:latin typeface="Arial" panose="020B0604020202020204" pitchFamily="34" charset="0"/>
                <a:cs typeface="Arial" panose="020B0604020202020204" pitchFamily="34" charset="0"/>
              </a:rPr>
              <a:t> et al., 2009</a:t>
            </a:r>
          </a:p>
          <a:p>
            <a:pPr>
              <a:buFont typeface="Arial" pitchFamily="34" charset="0"/>
              <a:buChar char="•"/>
            </a:pPr>
            <a:r>
              <a:rPr lang="es-ES" sz="1700" dirty="0">
                <a:latin typeface="Arial" panose="020B0604020202020204" pitchFamily="34" charset="0"/>
                <a:cs typeface="Arial" panose="020B0604020202020204" pitchFamily="34" charset="0"/>
              </a:rPr>
              <a:t> Aumento de fragilidad y riesgo de caídas </a:t>
            </a:r>
          </a:p>
          <a:p>
            <a:r>
              <a:rPr lang="es-ES" sz="1700" b="1" dirty="0">
                <a:solidFill>
                  <a:schemeClr val="bg1"/>
                </a:solidFill>
                <a:latin typeface="Arial" panose="020B0604020202020204" pitchFamily="34" charset="0"/>
                <a:cs typeface="Arial" panose="020B0604020202020204" pitchFamily="34" charset="0"/>
              </a:rPr>
              <a:t>Waters et al., 2010</a:t>
            </a:r>
          </a:p>
          <a:p>
            <a:pPr>
              <a:buFont typeface="Arial" pitchFamily="34" charset="0"/>
              <a:buChar char="•"/>
            </a:pPr>
            <a:r>
              <a:rPr lang="es-ES" sz="1700" dirty="0">
                <a:latin typeface="Arial" panose="020B0604020202020204" pitchFamily="34" charset="0"/>
                <a:cs typeface="Arial" panose="020B0604020202020204" pitchFamily="34" charset="0"/>
              </a:rPr>
              <a:t> Disminución de la velocidad de la marcha </a:t>
            </a:r>
            <a:r>
              <a:rPr lang="es-ES" sz="1700" b="1" dirty="0">
                <a:solidFill>
                  <a:schemeClr val="bg1"/>
                </a:solidFill>
                <a:latin typeface="Arial" panose="020B0604020202020204" pitchFamily="34" charset="0"/>
                <a:cs typeface="Arial" panose="020B0604020202020204" pitchFamily="34" charset="0"/>
              </a:rPr>
              <a:t>OMS, 2015</a:t>
            </a:r>
          </a:p>
          <a:p>
            <a:pPr>
              <a:buFont typeface="Arial" pitchFamily="34" charset="0"/>
              <a:buChar char="•"/>
            </a:pPr>
            <a:r>
              <a:rPr lang="es-ES" sz="1700" dirty="0">
                <a:latin typeface="Arial" panose="020B0604020202020204" pitchFamily="34" charset="0"/>
                <a:cs typeface="Arial" panose="020B0604020202020204" pitchFamily="34" charset="0"/>
              </a:rPr>
              <a:t> Descenso del consumo máximo de oxígeno </a:t>
            </a:r>
          </a:p>
          <a:p>
            <a:r>
              <a:rPr lang="es-ES" sz="1700" b="1" dirty="0">
                <a:solidFill>
                  <a:schemeClr val="bg1"/>
                </a:solidFill>
                <a:latin typeface="Arial" panose="020B0604020202020204" pitchFamily="34" charset="0"/>
                <a:cs typeface="Arial" panose="020B0604020202020204" pitchFamily="34" charset="0"/>
              </a:rPr>
              <a:t>Valenzuela et al., 2019</a:t>
            </a:r>
          </a:p>
          <a:p>
            <a:pPr>
              <a:buFont typeface="Arial" pitchFamily="34" charset="0"/>
              <a:buChar char="•"/>
            </a:pPr>
            <a:r>
              <a:rPr lang="es-ES" sz="1700" dirty="0">
                <a:latin typeface="Arial" panose="020B0604020202020204" pitchFamily="34" charset="0"/>
                <a:cs typeface="Arial" panose="020B0604020202020204" pitchFamily="34" charset="0"/>
              </a:rPr>
              <a:t> Disminución de densidad ósea (osteoporosis) </a:t>
            </a:r>
          </a:p>
          <a:p>
            <a:r>
              <a:rPr lang="es-ES" sz="1700" b="1" dirty="0">
                <a:solidFill>
                  <a:schemeClr val="bg1"/>
                </a:solidFill>
                <a:latin typeface="Arial" panose="020B0604020202020204" pitchFamily="34" charset="0"/>
                <a:cs typeface="Arial" panose="020B0604020202020204" pitchFamily="34" charset="0"/>
              </a:rPr>
              <a:t>OMS, 2015</a:t>
            </a:r>
          </a:p>
          <a:p>
            <a:pPr>
              <a:buFont typeface="Arial" pitchFamily="34" charset="0"/>
              <a:buChar char="•"/>
            </a:pPr>
            <a:r>
              <a:rPr lang="es-ES" sz="1700" dirty="0">
                <a:latin typeface="Arial" panose="020B0604020202020204" pitchFamily="34" charset="0"/>
                <a:cs typeface="Arial" panose="020B0604020202020204" pitchFamily="34" charset="0"/>
              </a:rPr>
              <a:t> Disminución de la función sensorial: presbiacusia y presbicia </a:t>
            </a:r>
            <a:r>
              <a:rPr lang="es-ES" sz="1700" b="1" dirty="0" err="1">
                <a:solidFill>
                  <a:schemeClr val="bg1"/>
                </a:solidFill>
                <a:latin typeface="Arial" panose="020B0604020202020204" pitchFamily="34" charset="0"/>
                <a:cs typeface="Arial" panose="020B0604020202020204" pitchFamily="34" charset="0"/>
              </a:rPr>
              <a:t>Yamasoba</a:t>
            </a:r>
            <a:r>
              <a:rPr lang="es-ES" sz="1700" b="1" dirty="0">
                <a:solidFill>
                  <a:schemeClr val="bg1"/>
                </a:solidFill>
                <a:latin typeface="Arial" panose="020B0604020202020204" pitchFamily="34" charset="0"/>
                <a:cs typeface="Arial" panose="020B0604020202020204" pitchFamily="34" charset="0"/>
              </a:rPr>
              <a:t> et al., 2013</a:t>
            </a:r>
          </a:p>
          <a:p>
            <a:pPr>
              <a:buFont typeface="Arial" pitchFamily="34" charset="0"/>
              <a:buChar char="•"/>
            </a:pPr>
            <a:r>
              <a:rPr lang="es-ES" sz="1700" dirty="0">
                <a:latin typeface="Arial" panose="020B0604020202020204" pitchFamily="34" charset="0"/>
                <a:cs typeface="Arial" panose="020B0604020202020204" pitchFamily="34" charset="0"/>
              </a:rPr>
              <a:t> Etc.</a:t>
            </a:r>
          </a:p>
        </p:txBody>
      </p:sp>
      <p:pic>
        <p:nvPicPr>
          <p:cNvPr id="13" name="Imagen 12">
            <a:extLst>
              <a:ext uri="{FF2B5EF4-FFF2-40B4-BE49-F238E27FC236}">
                <a16:creationId xmlns:a16="http://schemas.microsoft.com/office/drawing/2014/main" id="{F2826817-2A52-407C-9A7C-D37234230BC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1034" y="1718660"/>
            <a:ext cx="1275093" cy="1323817"/>
          </a:xfrm>
          <a:prstGeom prst="rect">
            <a:avLst/>
          </a:prstGeom>
        </p:spPr>
      </p:pic>
      <p:sp>
        <p:nvSpPr>
          <p:cNvPr id="12" name="2 Subtítulo">
            <a:extLst>
              <a:ext uri="{FF2B5EF4-FFF2-40B4-BE49-F238E27FC236}">
                <a16:creationId xmlns:a16="http://schemas.microsoft.com/office/drawing/2014/main" id="{550A8C3A-3070-4280-B38B-39BFA3AC0638}"/>
              </a:ext>
            </a:extLst>
          </p:cNvPr>
          <p:cNvSpPr txBox="1">
            <a:spLocks/>
          </p:cNvSpPr>
          <p:nvPr/>
        </p:nvSpPr>
        <p:spPr>
          <a:xfrm>
            <a:off x="380094" y="1959701"/>
            <a:ext cx="1759856" cy="10827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600" kern="1200" dirty="0">
                <a:solidFill>
                  <a:schemeClr val="bg1"/>
                </a:solidFill>
                <a:latin typeface="Arial Black" panose="020B0A04020102020204" pitchFamily="34" charset="0"/>
                <a:cs typeface="Arial" panose="020B0604020202020204" pitchFamily="34" charset="0"/>
              </a:rPr>
              <a:t>A NIVEL FISIOLÓGICO</a:t>
            </a:r>
            <a:r>
              <a:rPr lang="es-ES" sz="1600" dirty="0">
                <a:solidFill>
                  <a:schemeClr val="bg1"/>
                </a:solidFill>
                <a:latin typeface="Arial Black" panose="020B0A04020102020204" pitchFamily="34" charset="0"/>
                <a:cs typeface="Arial" panose="020B0604020202020204" pitchFamily="34" charset="0"/>
              </a:rPr>
              <a:t> y</a:t>
            </a:r>
            <a:r>
              <a:rPr lang="es-ES" sz="1600" kern="1200" dirty="0">
                <a:solidFill>
                  <a:schemeClr val="bg1"/>
                </a:solidFill>
                <a:latin typeface="Arial Black" panose="020B0A04020102020204" pitchFamily="34" charset="0"/>
                <a:cs typeface="Arial" panose="020B0604020202020204" pitchFamily="34" charset="0"/>
              </a:rPr>
              <a:t> FUNCIONAL</a:t>
            </a:r>
            <a:endParaRPr lang="es-ES" sz="1800" kern="1200" dirty="0">
              <a:solidFill>
                <a:schemeClr val="bg1"/>
              </a:solidFill>
              <a:latin typeface="Arial Black" panose="020B0A04020102020204" pitchFamily="34" charset="0"/>
              <a:cs typeface="Arial" panose="020B0604020202020204" pitchFamily="34" charset="0"/>
            </a:endParaRPr>
          </a:p>
        </p:txBody>
      </p:sp>
      <p:pic>
        <p:nvPicPr>
          <p:cNvPr id="16" name="Imagen 15">
            <a:extLst>
              <a:ext uri="{FF2B5EF4-FFF2-40B4-BE49-F238E27FC236}">
                <a16:creationId xmlns:a16="http://schemas.microsoft.com/office/drawing/2014/main" id="{6C90B613-CA7A-4A19-A7D7-DB7E68CD8317}"/>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15256" y="3283518"/>
            <a:ext cx="1759857" cy="17515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42129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EFECTOS DEL ENVEJECIMIENTO: CAMBIOS A NIVELES FISIOLÓGICO, FUNCIONAL, COGNITIVO Y EMOCIONAL.</a:t>
            </a:r>
            <a:endParaRPr lang="es-ES" b="1" kern="1200" dirty="0">
              <a:solidFill>
                <a:schemeClr val="bg1"/>
              </a:solidFill>
              <a:latin typeface="Arial Black" panose="020B0A040201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9F4C860-2C4D-4DA8-BBB8-33CFA8C53FD6}"/>
              </a:ext>
            </a:extLst>
          </p:cNvPr>
          <p:cNvSpPr txBox="1"/>
          <p:nvPr/>
        </p:nvSpPr>
        <p:spPr>
          <a:xfrm>
            <a:off x="3104033" y="1846088"/>
            <a:ext cx="6533454" cy="3493264"/>
          </a:xfrm>
          <a:prstGeom prst="rect">
            <a:avLst/>
          </a:prstGeom>
          <a:noFill/>
        </p:spPr>
        <p:txBody>
          <a:bodyPr wrap="square" rtlCol="0">
            <a:spAutoFit/>
          </a:bodyPr>
          <a:lstStyle/>
          <a:p>
            <a:pPr>
              <a:buFont typeface="Arial" pitchFamily="34" charset="0"/>
              <a:buChar char="•"/>
            </a:pPr>
            <a:r>
              <a:rPr lang="es-ES" sz="1700" dirty="0">
                <a:latin typeface="Arial" panose="020B0604020202020204" pitchFamily="34" charset="0"/>
                <a:cs typeface="Arial" panose="020B0604020202020204" pitchFamily="34" charset="0"/>
              </a:rPr>
              <a:t> Disminución de procesos en la función ejecutiva </a:t>
            </a:r>
          </a:p>
          <a:p>
            <a:r>
              <a:rPr lang="es-ES" sz="1700" b="1" dirty="0">
                <a:solidFill>
                  <a:schemeClr val="bg1"/>
                </a:solidFill>
                <a:latin typeface="Arial" panose="020B0604020202020204" pitchFamily="34" charset="0"/>
                <a:cs typeface="Arial" panose="020B0604020202020204" pitchFamily="34" charset="0"/>
              </a:rPr>
              <a:t>Park et al., 2001</a:t>
            </a:r>
          </a:p>
          <a:p>
            <a:pPr>
              <a:buFont typeface="Arial" pitchFamily="34" charset="0"/>
              <a:buChar char="•"/>
            </a:pPr>
            <a:r>
              <a:rPr lang="es-ES" sz="1700" dirty="0">
                <a:latin typeface="Arial" panose="020B0604020202020204" pitchFamily="34" charset="0"/>
                <a:cs typeface="Arial" panose="020B0604020202020204" pitchFamily="34" charset="0"/>
              </a:rPr>
              <a:t> Aumento de prevalencia de deterioro cognitivo y deterioro de memoria asociados a la edad </a:t>
            </a:r>
            <a:r>
              <a:rPr lang="es-ES" sz="1700" b="1" dirty="0">
                <a:solidFill>
                  <a:schemeClr val="bg1"/>
                </a:solidFill>
                <a:latin typeface="Arial" panose="020B0604020202020204" pitchFamily="34" charset="0"/>
                <a:cs typeface="Arial" panose="020B0604020202020204" pitchFamily="34" charset="0"/>
              </a:rPr>
              <a:t>Park et al., 2003</a:t>
            </a:r>
          </a:p>
          <a:p>
            <a:pPr>
              <a:buFont typeface="Arial" pitchFamily="34" charset="0"/>
              <a:buChar char="•"/>
            </a:pPr>
            <a:r>
              <a:rPr lang="es-ES" sz="1700" dirty="0">
                <a:latin typeface="Arial" panose="020B0604020202020204" pitchFamily="34" charset="0"/>
                <a:cs typeface="Arial" panose="020B0604020202020204" pitchFamily="34" charset="0"/>
              </a:rPr>
              <a:t> Disminución en N.º y velocidad de neuronas motoras  </a:t>
            </a:r>
            <a:r>
              <a:rPr lang="es-ES" sz="1700" b="1" dirty="0">
                <a:solidFill>
                  <a:schemeClr val="bg1"/>
                </a:solidFill>
                <a:latin typeface="Arial" panose="020B0604020202020204" pitchFamily="34" charset="0"/>
                <a:cs typeface="Arial" panose="020B0604020202020204" pitchFamily="34" charset="0"/>
              </a:rPr>
              <a:t>Payne &amp; </a:t>
            </a:r>
            <a:r>
              <a:rPr lang="es-ES" sz="1700" b="1" dirty="0" err="1">
                <a:solidFill>
                  <a:schemeClr val="bg1"/>
                </a:solidFill>
                <a:latin typeface="Arial" panose="020B0604020202020204" pitchFamily="34" charset="0"/>
                <a:cs typeface="Arial" panose="020B0604020202020204" pitchFamily="34" charset="0"/>
              </a:rPr>
              <a:t>Delbono</a:t>
            </a:r>
            <a:r>
              <a:rPr lang="es-ES" sz="1700" b="1" dirty="0">
                <a:solidFill>
                  <a:schemeClr val="bg1"/>
                </a:solidFill>
                <a:latin typeface="Arial" panose="020B0604020202020204" pitchFamily="34" charset="0"/>
                <a:cs typeface="Arial" panose="020B0604020202020204" pitchFamily="34" charset="0"/>
              </a:rPr>
              <a:t>, 2004</a:t>
            </a:r>
          </a:p>
          <a:p>
            <a:pPr>
              <a:buFont typeface="Arial" pitchFamily="34" charset="0"/>
              <a:buChar char="•"/>
            </a:pPr>
            <a:r>
              <a:rPr lang="es-ES" sz="1700" dirty="0">
                <a:latin typeface="Arial" panose="020B0604020202020204" pitchFamily="34" charset="0"/>
                <a:cs typeface="Arial" panose="020B0604020202020204" pitchFamily="34" charset="0"/>
              </a:rPr>
              <a:t> Menor velocidad de procesamiento </a:t>
            </a:r>
            <a:r>
              <a:rPr lang="es-ES" sz="1700" b="1" dirty="0">
                <a:solidFill>
                  <a:schemeClr val="bg1"/>
                </a:solidFill>
                <a:latin typeface="Arial" panose="020B0604020202020204" pitchFamily="34" charset="0"/>
                <a:cs typeface="Arial" panose="020B0604020202020204" pitchFamily="34" charset="0"/>
              </a:rPr>
              <a:t>Calero &amp; Navarro, 2012</a:t>
            </a:r>
          </a:p>
          <a:p>
            <a:pPr>
              <a:buFont typeface="Arial" pitchFamily="34" charset="0"/>
              <a:buChar char="•"/>
            </a:pPr>
            <a:r>
              <a:rPr lang="es-ES" sz="1700" dirty="0">
                <a:latin typeface="Arial" panose="020B0604020202020204" pitchFamily="34" charset="0"/>
                <a:cs typeface="Arial" panose="020B0604020202020204" pitchFamily="34" charset="0"/>
              </a:rPr>
              <a:t> Deterioro en memoria de trabajo y en división de atención </a:t>
            </a:r>
            <a:r>
              <a:rPr lang="es-ES" sz="1700" b="1" dirty="0" err="1">
                <a:solidFill>
                  <a:schemeClr val="bg1"/>
                </a:solidFill>
                <a:latin typeface="Arial" panose="020B0604020202020204" pitchFamily="34" charset="0"/>
                <a:cs typeface="Arial" panose="020B0604020202020204" pitchFamily="34" charset="0"/>
              </a:rPr>
              <a:t>Bertsch</a:t>
            </a:r>
            <a:r>
              <a:rPr lang="es-ES" sz="1700" b="1" dirty="0">
                <a:solidFill>
                  <a:schemeClr val="bg1"/>
                </a:solidFill>
                <a:latin typeface="Arial" panose="020B0604020202020204" pitchFamily="34" charset="0"/>
                <a:cs typeface="Arial" panose="020B0604020202020204" pitchFamily="34" charset="0"/>
              </a:rPr>
              <a:t> et al., 2009 </a:t>
            </a:r>
          </a:p>
          <a:p>
            <a:pPr>
              <a:buFont typeface="Arial" pitchFamily="34" charset="0"/>
              <a:buChar char="•"/>
            </a:pPr>
            <a:r>
              <a:rPr lang="es-ES" sz="1700" dirty="0">
                <a:latin typeface="Arial" panose="020B0604020202020204" pitchFamily="34" charset="0"/>
                <a:cs typeface="Arial" panose="020B0604020202020204" pitchFamily="34" charset="0"/>
              </a:rPr>
              <a:t> Atrofia en el hipocampo (memoria) </a:t>
            </a:r>
            <a:r>
              <a:rPr lang="es-ES" sz="1700" b="1" dirty="0">
                <a:solidFill>
                  <a:schemeClr val="bg1"/>
                </a:solidFill>
                <a:latin typeface="Arial" panose="020B0604020202020204" pitchFamily="34" charset="0"/>
                <a:cs typeface="Arial" panose="020B0604020202020204" pitchFamily="34" charset="0"/>
              </a:rPr>
              <a:t>Drag &amp; </a:t>
            </a:r>
            <a:r>
              <a:rPr lang="es-ES" sz="1700" b="1" dirty="0" err="1">
                <a:solidFill>
                  <a:schemeClr val="bg1"/>
                </a:solidFill>
                <a:latin typeface="Arial" panose="020B0604020202020204" pitchFamily="34" charset="0"/>
                <a:cs typeface="Arial" panose="020B0604020202020204" pitchFamily="34" charset="0"/>
              </a:rPr>
              <a:t>Bieliauskas</a:t>
            </a:r>
            <a:r>
              <a:rPr lang="es-ES" sz="1700" b="1" dirty="0">
                <a:solidFill>
                  <a:schemeClr val="bg1"/>
                </a:solidFill>
                <a:latin typeface="Arial" panose="020B0604020202020204" pitchFamily="34" charset="0"/>
                <a:cs typeface="Arial" panose="020B0604020202020204" pitchFamily="34" charset="0"/>
              </a:rPr>
              <a:t>, 2010</a:t>
            </a:r>
          </a:p>
          <a:p>
            <a:pPr>
              <a:buFont typeface="Arial" pitchFamily="34" charset="0"/>
              <a:buChar char="•"/>
            </a:pPr>
            <a:r>
              <a:rPr lang="es-ES" sz="1700" dirty="0">
                <a:latin typeface="Arial" panose="020B0604020202020204" pitchFamily="34" charset="0"/>
                <a:cs typeface="Arial" panose="020B0604020202020204" pitchFamily="34" charset="0"/>
              </a:rPr>
              <a:t> Degeneración materia blanca (asociada a deterioro) </a:t>
            </a:r>
            <a:r>
              <a:rPr lang="es-ES" sz="1700" b="1" dirty="0" err="1">
                <a:solidFill>
                  <a:schemeClr val="bg1"/>
                </a:solidFill>
                <a:latin typeface="Arial" panose="020B0604020202020204" pitchFamily="34" charset="0"/>
                <a:cs typeface="Arial" panose="020B0604020202020204" pitchFamily="34" charset="0"/>
              </a:rPr>
              <a:t>Voss</a:t>
            </a:r>
            <a:r>
              <a:rPr lang="es-ES" sz="1700" b="1" dirty="0">
                <a:solidFill>
                  <a:schemeClr val="bg1"/>
                </a:solidFill>
                <a:latin typeface="Arial" panose="020B0604020202020204" pitchFamily="34" charset="0"/>
                <a:cs typeface="Arial" panose="020B0604020202020204" pitchFamily="34" charset="0"/>
              </a:rPr>
              <a:t> et al., 2013</a:t>
            </a:r>
          </a:p>
          <a:p>
            <a:pPr>
              <a:buFont typeface="Arial" pitchFamily="34" charset="0"/>
              <a:buChar char="•"/>
            </a:pPr>
            <a:r>
              <a:rPr lang="es-ES" sz="1700" b="1" dirty="0">
                <a:latin typeface="Arial" panose="020B0604020202020204" pitchFamily="34" charset="0"/>
                <a:cs typeface="Arial" panose="020B0604020202020204" pitchFamily="34" charset="0"/>
              </a:rPr>
              <a:t> </a:t>
            </a:r>
            <a:r>
              <a:rPr lang="es-ES" sz="1700" dirty="0">
                <a:latin typeface="Arial" panose="020B0604020202020204" pitchFamily="34" charset="0"/>
                <a:cs typeface="Arial" panose="020B0604020202020204" pitchFamily="34" charset="0"/>
              </a:rPr>
              <a:t>Etc.</a:t>
            </a:r>
          </a:p>
        </p:txBody>
      </p:sp>
      <p:pic>
        <p:nvPicPr>
          <p:cNvPr id="13" name="Imagen 12">
            <a:extLst>
              <a:ext uri="{FF2B5EF4-FFF2-40B4-BE49-F238E27FC236}">
                <a16:creationId xmlns:a16="http://schemas.microsoft.com/office/drawing/2014/main" id="{F2826817-2A52-407C-9A7C-D37234230BC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7838" y="1707072"/>
            <a:ext cx="1275093" cy="1323817"/>
          </a:xfrm>
          <a:prstGeom prst="rect">
            <a:avLst/>
          </a:prstGeom>
        </p:spPr>
      </p:pic>
      <p:sp>
        <p:nvSpPr>
          <p:cNvPr id="12" name="2 Subtítulo">
            <a:extLst>
              <a:ext uri="{FF2B5EF4-FFF2-40B4-BE49-F238E27FC236}">
                <a16:creationId xmlns:a16="http://schemas.microsoft.com/office/drawing/2014/main" id="{550A8C3A-3070-4280-B38B-39BFA3AC0638}"/>
              </a:ext>
            </a:extLst>
          </p:cNvPr>
          <p:cNvSpPr txBox="1">
            <a:spLocks/>
          </p:cNvSpPr>
          <p:nvPr/>
        </p:nvSpPr>
        <p:spPr>
          <a:xfrm>
            <a:off x="483075" y="2033501"/>
            <a:ext cx="1759856"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kern="1200" dirty="0">
                <a:solidFill>
                  <a:schemeClr val="bg1"/>
                </a:solidFill>
                <a:latin typeface="Arial Black" panose="020B0A04020102020204" pitchFamily="34" charset="0"/>
                <a:cs typeface="Arial" panose="020B0604020202020204" pitchFamily="34" charset="0"/>
              </a:rPr>
              <a:t>A NIVEL COGNITIVO</a:t>
            </a:r>
          </a:p>
        </p:txBody>
      </p:sp>
      <p:pic>
        <p:nvPicPr>
          <p:cNvPr id="18" name="Imagen 17">
            <a:extLst>
              <a:ext uri="{FF2B5EF4-FFF2-40B4-BE49-F238E27FC236}">
                <a16:creationId xmlns:a16="http://schemas.microsoft.com/office/drawing/2014/main" id="{4D6DE56C-23A1-47C2-A71B-077387017985}"/>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15256" y="3283518"/>
            <a:ext cx="1759857" cy="17515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Gráfico 15" descr="Globo de pensamiento">
            <a:extLst>
              <a:ext uri="{FF2B5EF4-FFF2-40B4-BE49-F238E27FC236}">
                <a16:creationId xmlns:a16="http://schemas.microsoft.com/office/drawing/2014/main" id="{D1159B4E-559F-4B50-8BA2-7D3D28F32D38}"/>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28568" y="3181917"/>
            <a:ext cx="709831" cy="709831"/>
          </a:xfrm>
          <a:prstGeom prst="rect">
            <a:avLst/>
          </a:prstGeom>
        </p:spPr>
      </p:pic>
      <p:pic>
        <p:nvPicPr>
          <p:cNvPr id="19" name="Gráfico 18" descr="Signo de interrogación">
            <a:extLst>
              <a:ext uri="{FF2B5EF4-FFF2-40B4-BE49-F238E27FC236}">
                <a16:creationId xmlns:a16="http://schemas.microsoft.com/office/drawing/2014/main" id="{84E9DCD7-2F70-476E-BD09-DF86FC8DAA6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87382" y="3307126"/>
            <a:ext cx="355549" cy="355549"/>
          </a:xfrm>
          <a:prstGeom prst="rect">
            <a:avLst/>
          </a:prstGeom>
        </p:spPr>
      </p:pic>
    </p:spTree>
    <p:extLst>
      <p:ext uri="{BB962C8B-B14F-4D97-AF65-F5344CB8AC3E}">
        <p14:creationId xmlns:p14="http://schemas.microsoft.com/office/powerpoint/2010/main" val="1312967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EFECTOS DEL ENVEJECIMIENTO: CAMBIOS A NIVELES FISIOLÓGICO, FUNCIONAL, COGNITIVO Y EMOCIONAL.</a:t>
            </a:r>
            <a:endParaRPr lang="es-ES" b="1" kern="1200" dirty="0">
              <a:solidFill>
                <a:schemeClr val="bg1"/>
              </a:solidFill>
              <a:latin typeface="Arial Black" panose="020B0A040201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9F4C860-2C4D-4DA8-BBB8-33CFA8C53FD6}"/>
              </a:ext>
            </a:extLst>
          </p:cNvPr>
          <p:cNvSpPr txBox="1"/>
          <p:nvPr/>
        </p:nvSpPr>
        <p:spPr>
          <a:xfrm>
            <a:off x="3104033" y="1846088"/>
            <a:ext cx="6211417" cy="3493264"/>
          </a:xfrm>
          <a:prstGeom prst="rect">
            <a:avLst/>
          </a:prstGeom>
          <a:noFill/>
        </p:spPr>
        <p:txBody>
          <a:bodyPr wrap="square" rtlCol="0">
            <a:spAutoFit/>
          </a:bodyPr>
          <a:lstStyle/>
          <a:p>
            <a:pPr>
              <a:buFont typeface="Arial" pitchFamily="34" charset="0"/>
              <a:buChar char="•"/>
            </a:pPr>
            <a:r>
              <a:rPr lang="es-ES" sz="1700" dirty="0">
                <a:latin typeface="Arial" panose="020B0604020202020204" pitchFamily="34" charset="0"/>
                <a:cs typeface="Arial" panose="020B0604020202020204" pitchFamily="34" charset="0"/>
              </a:rPr>
              <a:t> Disminución de autoestima </a:t>
            </a:r>
            <a:r>
              <a:rPr lang="es-ES" sz="1700" b="1" dirty="0">
                <a:solidFill>
                  <a:schemeClr val="bg1"/>
                </a:solidFill>
                <a:latin typeface="Arial" panose="020B0604020202020204" pitchFamily="34" charset="0"/>
                <a:cs typeface="Arial" panose="020B0604020202020204" pitchFamily="34" charset="0"/>
              </a:rPr>
              <a:t>Rodin &amp; Langer, 1980</a:t>
            </a:r>
          </a:p>
          <a:p>
            <a:pPr>
              <a:buFont typeface="Arial" pitchFamily="34" charset="0"/>
              <a:buChar char="•"/>
            </a:pPr>
            <a:r>
              <a:rPr lang="es-ES" sz="1700" dirty="0">
                <a:latin typeface="Arial" panose="020B0604020202020204" pitchFamily="34" charset="0"/>
                <a:cs typeface="Arial" panose="020B0604020202020204" pitchFamily="34" charset="0"/>
              </a:rPr>
              <a:t> Menores relaciones sociales (depresión) </a:t>
            </a:r>
          </a:p>
          <a:p>
            <a:r>
              <a:rPr lang="es-ES" sz="1700" b="1" dirty="0">
                <a:solidFill>
                  <a:schemeClr val="bg1"/>
                </a:solidFill>
                <a:latin typeface="Arial" panose="020B0604020202020204" pitchFamily="34" charset="0"/>
                <a:cs typeface="Arial" panose="020B0604020202020204" pitchFamily="34" charset="0"/>
              </a:rPr>
              <a:t>Long &amp; Martin, 2000; Fiori et al., 2006</a:t>
            </a:r>
          </a:p>
          <a:p>
            <a:pPr>
              <a:buFont typeface="Arial" pitchFamily="34" charset="0"/>
              <a:buChar char="•"/>
            </a:pPr>
            <a:r>
              <a:rPr lang="es-ES" sz="1700" dirty="0">
                <a:latin typeface="Arial" panose="020B0604020202020204" pitchFamily="34" charset="0"/>
                <a:cs typeface="Arial" panose="020B0604020202020204" pitchFamily="34" charset="0"/>
              </a:rPr>
              <a:t> Menores niveles de felicidad </a:t>
            </a:r>
            <a:r>
              <a:rPr lang="es-ES" sz="1700" b="1" dirty="0" err="1">
                <a:solidFill>
                  <a:schemeClr val="bg1"/>
                </a:solidFill>
                <a:latin typeface="Arial" panose="020B0604020202020204" pitchFamily="34" charset="0"/>
                <a:cs typeface="Arial" panose="020B0604020202020204" pitchFamily="34" charset="0"/>
              </a:rPr>
              <a:t>Holahan</a:t>
            </a:r>
            <a:r>
              <a:rPr lang="es-ES" sz="1700" b="1" dirty="0">
                <a:solidFill>
                  <a:schemeClr val="bg1"/>
                </a:solidFill>
                <a:latin typeface="Arial" panose="020B0604020202020204" pitchFamily="34" charset="0"/>
                <a:cs typeface="Arial" panose="020B0604020202020204" pitchFamily="34" charset="0"/>
              </a:rPr>
              <a:t> et al., 2008</a:t>
            </a:r>
          </a:p>
          <a:p>
            <a:pPr>
              <a:buFont typeface="Arial" pitchFamily="34" charset="0"/>
              <a:buChar char="•"/>
            </a:pPr>
            <a:r>
              <a:rPr lang="es-ES" sz="1700" dirty="0">
                <a:latin typeface="Arial" panose="020B0604020202020204" pitchFamily="34" charset="0"/>
                <a:cs typeface="Arial" panose="020B0604020202020204" pitchFamily="34" charset="0"/>
              </a:rPr>
              <a:t> Aumento de soledad </a:t>
            </a:r>
            <a:r>
              <a:rPr lang="es-ES" sz="1700" b="1" dirty="0" err="1">
                <a:solidFill>
                  <a:schemeClr val="bg1"/>
                </a:solidFill>
                <a:latin typeface="Arial" panose="020B0604020202020204" pitchFamily="34" charset="0"/>
                <a:cs typeface="Arial" panose="020B0604020202020204" pitchFamily="34" charset="0"/>
              </a:rPr>
              <a:t>Dykstra</a:t>
            </a:r>
            <a:r>
              <a:rPr lang="es-ES" sz="1700" b="1" dirty="0">
                <a:solidFill>
                  <a:schemeClr val="bg1"/>
                </a:solidFill>
                <a:latin typeface="Arial" panose="020B0604020202020204" pitchFamily="34" charset="0"/>
                <a:cs typeface="Arial" panose="020B0604020202020204" pitchFamily="34" charset="0"/>
              </a:rPr>
              <a:t>, 2009</a:t>
            </a:r>
          </a:p>
          <a:p>
            <a:pPr>
              <a:buFont typeface="Arial" pitchFamily="34" charset="0"/>
              <a:buChar char="•"/>
            </a:pPr>
            <a:r>
              <a:rPr lang="es-ES" sz="1700" dirty="0">
                <a:latin typeface="Arial" panose="020B0604020202020204" pitchFamily="34" charset="0"/>
                <a:cs typeface="Arial" panose="020B0604020202020204" pitchFamily="34" charset="0"/>
              </a:rPr>
              <a:t> Menor satisfacción con la vida </a:t>
            </a:r>
            <a:r>
              <a:rPr lang="es-ES" sz="1700" b="1" dirty="0" err="1">
                <a:solidFill>
                  <a:schemeClr val="bg1"/>
                </a:solidFill>
                <a:latin typeface="Arial" panose="020B0604020202020204" pitchFamily="34" charset="0"/>
                <a:cs typeface="Arial" panose="020B0604020202020204" pitchFamily="34" charset="0"/>
              </a:rPr>
              <a:t>Gwozdz</a:t>
            </a:r>
            <a:r>
              <a:rPr lang="es-ES" sz="1700" b="1" dirty="0">
                <a:solidFill>
                  <a:schemeClr val="bg1"/>
                </a:solidFill>
                <a:latin typeface="Arial" panose="020B0604020202020204" pitchFamily="34" charset="0"/>
                <a:cs typeface="Arial" panose="020B0604020202020204" pitchFamily="34" charset="0"/>
              </a:rPr>
              <a:t> &amp; Sousa-Poza, 2010</a:t>
            </a:r>
          </a:p>
          <a:p>
            <a:pPr>
              <a:buFont typeface="Arial" pitchFamily="34" charset="0"/>
              <a:buChar char="•"/>
            </a:pPr>
            <a:r>
              <a:rPr lang="es-ES" sz="1700" dirty="0">
                <a:latin typeface="Arial" panose="020B0604020202020204" pitchFamily="34" charset="0"/>
                <a:cs typeface="Arial" panose="020B0604020202020204" pitchFamily="34" charset="0"/>
              </a:rPr>
              <a:t> Mayor frecuencia de experiencias tristes </a:t>
            </a:r>
          </a:p>
          <a:p>
            <a:r>
              <a:rPr lang="es-ES" sz="1700" b="1" dirty="0" err="1">
                <a:solidFill>
                  <a:schemeClr val="bg1"/>
                </a:solidFill>
                <a:latin typeface="Arial" panose="020B0604020202020204" pitchFamily="34" charset="0"/>
                <a:cs typeface="Arial" panose="020B0604020202020204" pitchFamily="34" charset="0"/>
              </a:rPr>
              <a:t>Kunzmann</a:t>
            </a:r>
            <a:r>
              <a:rPr lang="es-ES" sz="1700" b="1" dirty="0">
                <a:solidFill>
                  <a:schemeClr val="bg1"/>
                </a:solidFill>
                <a:latin typeface="Arial" panose="020B0604020202020204" pitchFamily="34" charset="0"/>
                <a:cs typeface="Arial" panose="020B0604020202020204" pitchFamily="34" charset="0"/>
              </a:rPr>
              <a:t> et al., 2014</a:t>
            </a:r>
          </a:p>
          <a:p>
            <a:pPr>
              <a:buFont typeface="Arial" pitchFamily="34" charset="0"/>
              <a:buChar char="•"/>
            </a:pPr>
            <a:r>
              <a:rPr lang="es-ES" sz="1700" dirty="0">
                <a:latin typeface="Arial" panose="020B0604020202020204" pitchFamily="34" charset="0"/>
                <a:cs typeface="Arial" panose="020B0604020202020204" pitchFamily="34" charset="0"/>
              </a:rPr>
              <a:t> Decrecimiento en el bienestar emocional </a:t>
            </a:r>
          </a:p>
          <a:p>
            <a:r>
              <a:rPr lang="es-ES" sz="1700" b="1" dirty="0" err="1">
                <a:solidFill>
                  <a:schemeClr val="bg1"/>
                </a:solidFill>
                <a:latin typeface="Arial" panose="020B0604020202020204" pitchFamily="34" charset="0"/>
                <a:cs typeface="Arial" panose="020B0604020202020204" pitchFamily="34" charset="0"/>
              </a:rPr>
              <a:t>Etxeberría</a:t>
            </a:r>
            <a:r>
              <a:rPr lang="es-ES" sz="1700" b="1" dirty="0">
                <a:solidFill>
                  <a:schemeClr val="bg1"/>
                </a:solidFill>
                <a:latin typeface="Arial" panose="020B0604020202020204" pitchFamily="34" charset="0"/>
                <a:cs typeface="Arial" panose="020B0604020202020204" pitchFamily="34" charset="0"/>
              </a:rPr>
              <a:t> et al., 2017</a:t>
            </a:r>
          </a:p>
          <a:p>
            <a:pPr>
              <a:buFont typeface="Arial" pitchFamily="34" charset="0"/>
              <a:buChar char="•"/>
            </a:pPr>
            <a:r>
              <a:rPr lang="es-ES" sz="1700" dirty="0">
                <a:latin typeface="Arial" panose="020B0604020202020204" pitchFamily="34" charset="0"/>
                <a:cs typeface="Arial" panose="020B0604020202020204" pitchFamily="34" charset="0"/>
              </a:rPr>
              <a:t> Mayor frecuencia en trastornos de ansiedad </a:t>
            </a:r>
          </a:p>
          <a:p>
            <a:r>
              <a:rPr lang="es-ES" sz="1700" b="1" dirty="0" err="1">
                <a:solidFill>
                  <a:schemeClr val="bg1"/>
                </a:solidFill>
                <a:latin typeface="Arial" panose="020B0604020202020204" pitchFamily="34" charset="0"/>
                <a:cs typeface="Arial" panose="020B0604020202020204" pitchFamily="34" charset="0"/>
              </a:rPr>
              <a:t>Beaudreau</a:t>
            </a:r>
            <a:r>
              <a:rPr lang="es-ES" sz="1700" b="1" dirty="0">
                <a:solidFill>
                  <a:schemeClr val="bg1"/>
                </a:solidFill>
                <a:latin typeface="Arial" panose="020B0604020202020204" pitchFamily="34" charset="0"/>
                <a:cs typeface="Arial" panose="020B0604020202020204" pitchFamily="34" charset="0"/>
              </a:rPr>
              <a:t> et al., 2020</a:t>
            </a:r>
          </a:p>
          <a:p>
            <a:pPr>
              <a:buFont typeface="Arial" pitchFamily="34" charset="0"/>
              <a:buChar char="•"/>
            </a:pPr>
            <a:r>
              <a:rPr lang="es-ES" sz="1700" dirty="0">
                <a:latin typeface="Arial" panose="020B0604020202020204" pitchFamily="34" charset="0"/>
                <a:cs typeface="Arial" panose="020B0604020202020204" pitchFamily="34" charset="0"/>
              </a:rPr>
              <a:t> Etc.</a:t>
            </a:r>
          </a:p>
        </p:txBody>
      </p:sp>
      <p:pic>
        <p:nvPicPr>
          <p:cNvPr id="13" name="Imagen 12">
            <a:extLst>
              <a:ext uri="{FF2B5EF4-FFF2-40B4-BE49-F238E27FC236}">
                <a16:creationId xmlns:a16="http://schemas.microsoft.com/office/drawing/2014/main" id="{F2826817-2A52-407C-9A7C-D37234230BC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67838" y="1707072"/>
            <a:ext cx="1275093" cy="1323817"/>
          </a:xfrm>
          <a:prstGeom prst="rect">
            <a:avLst/>
          </a:prstGeom>
        </p:spPr>
      </p:pic>
      <p:sp>
        <p:nvSpPr>
          <p:cNvPr id="12" name="2 Subtítulo">
            <a:extLst>
              <a:ext uri="{FF2B5EF4-FFF2-40B4-BE49-F238E27FC236}">
                <a16:creationId xmlns:a16="http://schemas.microsoft.com/office/drawing/2014/main" id="{550A8C3A-3070-4280-B38B-39BFA3AC0638}"/>
              </a:ext>
            </a:extLst>
          </p:cNvPr>
          <p:cNvSpPr txBox="1">
            <a:spLocks/>
          </p:cNvSpPr>
          <p:nvPr/>
        </p:nvSpPr>
        <p:spPr>
          <a:xfrm>
            <a:off x="483075" y="2033501"/>
            <a:ext cx="1759856"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1800" kern="1200" dirty="0">
                <a:solidFill>
                  <a:schemeClr val="bg1"/>
                </a:solidFill>
                <a:latin typeface="Arial Black" panose="020B0A04020102020204" pitchFamily="34" charset="0"/>
                <a:cs typeface="Arial" panose="020B0604020202020204" pitchFamily="34" charset="0"/>
              </a:rPr>
              <a:t>A NIVEL EMOCIONAL</a:t>
            </a:r>
          </a:p>
        </p:txBody>
      </p:sp>
      <p:pic>
        <p:nvPicPr>
          <p:cNvPr id="4" name="Imagen 3">
            <a:extLst>
              <a:ext uri="{FF2B5EF4-FFF2-40B4-BE49-F238E27FC236}">
                <a16:creationId xmlns:a16="http://schemas.microsoft.com/office/drawing/2014/main" id="{2A737B1A-D3AC-43DB-9FBA-91D8F10CDECF}"/>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65780" y="3349935"/>
            <a:ext cx="1845846" cy="18009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Gráfico 20" descr="Teatro">
            <a:extLst>
              <a:ext uri="{FF2B5EF4-FFF2-40B4-BE49-F238E27FC236}">
                <a16:creationId xmlns:a16="http://schemas.microsoft.com/office/drawing/2014/main" id="{561F06EB-1F48-40CB-9BE2-E494DB5D78F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556233" y="4651431"/>
            <a:ext cx="2054169" cy="2054169"/>
          </a:xfrm>
          <a:prstGeom prst="rect">
            <a:avLst/>
          </a:prstGeom>
        </p:spPr>
      </p:pic>
      <p:sp>
        <p:nvSpPr>
          <p:cNvPr id="17" name="2 Subtítulo">
            <a:extLst>
              <a:ext uri="{FF2B5EF4-FFF2-40B4-BE49-F238E27FC236}">
                <a16:creationId xmlns:a16="http://schemas.microsoft.com/office/drawing/2014/main" id="{63344393-5636-4326-B006-255884AD37E5}"/>
              </a:ext>
            </a:extLst>
          </p:cNvPr>
          <p:cNvSpPr txBox="1">
            <a:spLocks/>
          </p:cNvSpPr>
          <p:nvPr/>
        </p:nvSpPr>
        <p:spPr>
          <a:xfrm>
            <a:off x="6629401" y="5110825"/>
            <a:ext cx="1876424" cy="6709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s-ES" sz="1200" b="1" dirty="0">
                <a:solidFill>
                  <a:schemeClr val="bg1"/>
                </a:solidFill>
                <a:latin typeface="Arial Black" panose="020B0A04020102020204" pitchFamily="34" charset="0"/>
                <a:cs typeface="Arial" panose="020B0604020202020204" pitchFamily="34" charset="0"/>
              </a:rPr>
              <a:t>IMPORTANCIA DE RELACIONES SOCIALES EN MAYORES</a:t>
            </a:r>
          </a:p>
        </p:txBody>
      </p:sp>
    </p:spTree>
    <p:extLst>
      <p:ext uri="{BB962C8B-B14F-4D97-AF65-F5344CB8AC3E}">
        <p14:creationId xmlns:p14="http://schemas.microsoft.com/office/powerpoint/2010/main" val="189188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EFECTOS DEL ENVEJECIMIENTO: CAMBIOS A NIVELES FISIOLÓGICO, FUNCIONAL, COGNITIVO Y EMOCIONAL.</a:t>
            </a:r>
            <a:endParaRPr lang="es-ES" b="1" kern="1200" dirty="0">
              <a:solidFill>
                <a:schemeClr val="bg1"/>
              </a:solidFill>
              <a:latin typeface="Arial Black" panose="020B0A040201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9F4C860-2C4D-4DA8-BBB8-33CFA8C53FD6}"/>
              </a:ext>
            </a:extLst>
          </p:cNvPr>
          <p:cNvSpPr txBox="1"/>
          <p:nvPr/>
        </p:nvSpPr>
        <p:spPr>
          <a:xfrm>
            <a:off x="565780" y="1865138"/>
            <a:ext cx="8634492" cy="3693319"/>
          </a:xfrm>
          <a:prstGeom prst="rect">
            <a:avLst/>
          </a:prstGeom>
          <a:noFill/>
        </p:spPr>
        <p:txBody>
          <a:bodyPr wrap="square" rtlCol="0">
            <a:spAutoFit/>
          </a:bodyPr>
          <a:lstStyle/>
          <a:p>
            <a:pPr algn="ctr"/>
            <a:r>
              <a:rPr lang="es-ES" b="1" dirty="0">
                <a:solidFill>
                  <a:schemeClr val="bg1"/>
                </a:solidFill>
                <a:latin typeface="Arial" panose="020B0604020202020204" pitchFamily="34" charset="0"/>
                <a:cs typeface="Arial" panose="020B0604020202020204" pitchFamily="34" charset="0"/>
              </a:rPr>
              <a:t>ALGUNAS RECOMENDACIONES TENIENDO EN CUENTA ESTOS EFECTOS…</a:t>
            </a:r>
          </a:p>
          <a:p>
            <a:pPr algn="ctr"/>
            <a:endParaRPr lang="es-ES" b="1" dirty="0">
              <a:solidFill>
                <a:schemeClr val="accent1"/>
              </a:solidFill>
              <a:latin typeface="Arial" panose="020B0604020202020204" pitchFamily="34" charset="0"/>
              <a:cs typeface="Arial" panose="020B0604020202020204" pitchFamily="34" charset="0"/>
            </a:endParaRPr>
          </a:p>
          <a:p>
            <a:pPr lvl="0">
              <a:buFont typeface="Arial" pitchFamily="34" charset="0"/>
              <a:buChar char="•"/>
            </a:pPr>
            <a:r>
              <a:rPr lang="es-ES" dirty="0">
                <a:latin typeface="Arial" panose="020B0604020202020204" pitchFamily="34" charset="0"/>
                <a:cs typeface="Arial" panose="020B0604020202020204" pitchFamily="34" charset="0"/>
              </a:rPr>
              <a:t> Potenciar la fuerza, resistencia aeróbica y amplitud de movimiento.</a:t>
            </a:r>
          </a:p>
          <a:p>
            <a:pPr lvl="0">
              <a:buFont typeface="Arial" pitchFamily="34" charset="0"/>
              <a:buChar char="•"/>
            </a:pPr>
            <a:r>
              <a:rPr lang="es-ES" dirty="0">
                <a:latin typeface="Arial" panose="020B0604020202020204" pitchFamily="34" charset="0"/>
                <a:cs typeface="Arial" panose="020B0604020202020204" pitchFamily="34" charset="0"/>
              </a:rPr>
              <a:t> Evitar ejercicios desaconsejados como los de hiperextensión de tronco, el trabajo isométrico máximo o saltos.</a:t>
            </a:r>
          </a:p>
          <a:p>
            <a:pPr lvl="0">
              <a:buFont typeface="Arial" pitchFamily="34" charset="0"/>
              <a:buChar char="•"/>
            </a:pPr>
            <a:r>
              <a:rPr lang="es-ES" dirty="0">
                <a:latin typeface="Arial" panose="020B0604020202020204" pitchFamily="34" charset="0"/>
                <a:cs typeface="Arial" panose="020B0604020202020204" pitchFamily="34" charset="0"/>
              </a:rPr>
              <a:t> Prevenir las caídas.</a:t>
            </a:r>
          </a:p>
          <a:p>
            <a:pPr lvl="0">
              <a:buFont typeface="Arial" pitchFamily="34" charset="0"/>
              <a:buChar char="•"/>
            </a:pPr>
            <a:r>
              <a:rPr lang="es-ES" dirty="0">
                <a:latin typeface="Arial" panose="020B0604020202020204" pitchFamily="34" charset="0"/>
                <a:cs typeface="Arial" panose="020B0604020202020204" pitchFamily="34" charset="0"/>
              </a:rPr>
              <a:t> Recomendar la exposición al sol.</a:t>
            </a:r>
          </a:p>
          <a:p>
            <a:pPr lvl="0">
              <a:buFont typeface="Arial" pitchFamily="34" charset="0"/>
              <a:buChar char="•"/>
            </a:pPr>
            <a:r>
              <a:rPr lang="es-ES" dirty="0">
                <a:latin typeface="Arial" panose="020B0604020202020204" pitchFamily="34" charset="0"/>
                <a:cs typeface="Arial" panose="020B0604020202020204" pitchFamily="34" charset="0"/>
              </a:rPr>
              <a:t> No realizar ejercicios que produzcan dolor.</a:t>
            </a:r>
          </a:p>
          <a:p>
            <a:pPr lvl="0">
              <a:buFont typeface="Arial" pitchFamily="34" charset="0"/>
              <a:buChar char="•"/>
            </a:pPr>
            <a:r>
              <a:rPr lang="es-ES" dirty="0">
                <a:latin typeface="Arial" panose="020B0604020202020204" pitchFamily="34" charset="0"/>
                <a:cs typeface="Arial" panose="020B0604020202020204" pitchFamily="34" charset="0"/>
              </a:rPr>
              <a:t> Máxima precaución al cambio brusco de posición desde decúbito a de pie.</a:t>
            </a:r>
          </a:p>
          <a:p>
            <a:pPr lvl="0">
              <a:buFont typeface="Arial" pitchFamily="34" charset="0"/>
              <a:buChar char="•"/>
            </a:pPr>
            <a:r>
              <a:rPr lang="es-ES" dirty="0">
                <a:latin typeface="Arial" panose="020B0604020202020204" pitchFamily="34" charset="0"/>
                <a:cs typeface="Arial" panose="020B0604020202020204" pitchFamily="34" charset="0"/>
              </a:rPr>
              <a:t> Trabajar según las posibilidades individuales, planteando metas asequibles.</a:t>
            </a:r>
          </a:p>
          <a:p>
            <a:pPr lvl="0">
              <a:buFont typeface="Arial" pitchFamily="34" charset="0"/>
              <a:buChar char="•"/>
            </a:pPr>
            <a:r>
              <a:rPr lang="es-ES" dirty="0">
                <a:latin typeface="Arial" panose="020B0604020202020204" pitchFamily="34" charset="0"/>
                <a:cs typeface="Arial" panose="020B0604020202020204" pitchFamily="34" charset="0"/>
              </a:rPr>
              <a:t> Potenciar la profundización de la respiración, evitando tiempos de apnea prolongados. </a:t>
            </a:r>
          </a:p>
          <a:p>
            <a:pPr lvl="0">
              <a:buFont typeface="Arial" pitchFamily="34" charset="0"/>
              <a:buChar char="•"/>
            </a:pPr>
            <a:r>
              <a:rPr lang="es-ES" dirty="0">
                <a:latin typeface="Arial" panose="020B0604020202020204" pitchFamily="34" charset="0"/>
                <a:cs typeface="Arial" panose="020B0604020202020204" pitchFamily="34" charset="0"/>
              </a:rPr>
              <a:t> Dar información clara y concisa, asegurando la comprensión de las tareas. </a:t>
            </a:r>
            <a:endParaRPr lang="es-ES" b="1"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8921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ENVEJECIMIENTO ACTIVO </a:t>
            </a:r>
            <a:endParaRPr lang="es-ES" b="1" kern="1200" dirty="0">
              <a:solidFill>
                <a:schemeClr val="bg1"/>
              </a:solidFill>
              <a:latin typeface="Arial Black" panose="020B0A040201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9F4C860-2C4D-4DA8-BBB8-33CFA8C53FD6}"/>
              </a:ext>
            </a:extLst>
          </p:cNvPr>
          <p:cNvSpPr txBox="1"/>
          <p:nvPr/>
        </p:nvSpPr>
        <p:spPr>
          <a:xfrm>
            <a:off x="3074954" y="3105811"/>
            <a:ext cx="2735537" cy="2462213"/>
          </a:xfrm>
          <a:prstGeom prst="rect">
            <a:avLst/>
          </a:prstGeom>
          <a:noFill/>
          <a:ln>
            <a:solidFill>
              <a:schemeClr val="bg1"/>
            </a:solidFill>
          </a:ln>
        </p:spPr>
        <p:txBody>
          <a:bodyPr wrap="square" rtlCol="0">
            <a:spAutoFit/>
          </a:bodyPr>
          <a:lstStyle/>
          <a:p>
            <a:r>
              <a:rPr lang="es-ES" sz="1400" b="1" dirty="0">
                <a:solidFill>
                  <a:schemeClr val="bg1"/>
                </a:solidFill>
                <a:latin typeface="Arial" panose="020B0604020202020204" pitchFamily="34" charset="0"/>
                <a:cs typeface="Arial" panose="020B0604020202020204" pitchFamily="34" charset="0"/>
              </a:rPr>
              <a:t>DETERMINANTES CLAVES PARA UN ENVEJECIMIENTO ACTIVO:</a:t>
            </a:r>
          </a:p>
          <a:p>
            <a:endParaRPr lang="es-ES" sz="1400" b="1" dirty="0">
              <a:solidFill>
                <a:schemeClr val="bg1"/>
              </a:solidFill>
              <a:latin typeface="Arial" panose="020B0604020202020204" pitchFamily="34" charset="0"/>
              <a:cs typeface="Arial" panose="020B0604020202020204" pitchFamily="34" charset="0"/>
            </a:endParaRPr>
          </a:p>
          <a:p>
            <a:r>
              <a:rPr lang="es-ES" sz="1400" dirty="0">
                <a:latin typeface="Arial" panose="020B0604020202020204" pitchFamily="34" charset="0"/>
                <a:cs typeface="Arial" panose="020B0604020202020204" pitchFamily="34" charset="0"/>
              </a:rPr>
              <a:t>• ECONÓMICO</a:t>
            </a:r>
          </a:p>
          <a:p>
            <a:r>
              <a:rPr lang="es-ES" sz="1400" dirty="0">
                <a:latin typeface="Arial" panose="020B0604020202020204" pitchFamily="34" charset="0"/>
                <a:cs typeface="Arial" panose="020B0604020202020204" pitchFamily="34" charset="0"/>
              </a:rPr>
              <a:t>• CONDUCTUALES</a:t>
            </a:r>
          </a:p>
          <a:p>
            <a:r>
              <a:rPr lang="es-ES" sz="1400" dirty="0">
                <a:latin typeface="Arial" panose="020B0604020202020204" pitchFamily="34" charset="0"/>
                <a:cs typeface="Arial" panose="020B0604020202020204" pitchFamily="34" charset="0"/>
              </a:rPr>
              <a:t>• PERSONALES</a:t>
            </a:r>
          </a:p>
          <a:p>
            <a:r>
              <a:rPr lang="es-ES" sz="1400" dirty="0">
                <a:latin typeface="Arial" panose="020B0604020202020204" pitchFamily="34" charset="0"/>
                <a:cs typeface="Arial" panose="020B0604020202020204" pitchFamily="34" charset="0"/>
              </a:rPr>
              <a:t>• SOCIALES</a:t>
            </a:r>
          </a:p>
          <a:p>
            <a:r>
              <a:rPr lang="es-ES" sz="1400" dirty="0">
                <a:latin typeface="Arial" panose="020B0604020202020204" pitchFamily="34" charset="0"/>
                <a:cs typeface="Arial" panose="020B0604020202020204" pitchFamily="34" charset="0"/>
              </a:rPr>
              <a:t>• RELACIONADOS CON LOS SISTEMAS SANITARIOS Y DE ASUNTOS SOCIALES.</a:t>
            </a:r>
          </a:p>
        </p:txBody>
      </p:sp>
      <p:pic>
        <p:nvPicPr>
          <p:cNvPr id="2" name="Picture 2" descr="Datos y estadísticas de inmunización - OPS/OMS | Organización Panamericana  de la Salud">
            <a:extLst>
              <a:ext uri="{FF2B5EF4-FFF2-40B4-BE49-F238E27FC236}">
                <a16:creationId xmlns:a16="http://schemas.microsoft.com/office/drawing/2014/main" id="{8DDD936A-A143-2563-A522-FEF64CCF9AD0}"/>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l="15585" t="12664" r="17435" b="12140"/>
          <a:stretch/>
        </p:blipFill>
        <p:spPr bwMode="auto">
          <a:xfrm>
            <a:off x="2699238" y="1530408"/>
            <a:ext cx="1565247" cy="1098269"/>
          </a:xfrm>
          <a:prstGeom prst="rect">
            <a:avLst/>
          </a:prstGeom>
          <a:noFill/>
          <a:effectLst>
            <a:glow rad="863600">
              <a:schemeClr val="bg1">
                <a:alpha val="40000"/>
              </a:schemeClr>
            </a:glow>
          </a:effectLst>
        </p:spPr>
      </p:pic>
      <p:sp>
        <p:nvSpPr>
          <p:cNvPr id="4" name="CuadroTexto 3">
            <a:extLst>
              <a:ext uri="{FF2B5EF4-FFF2-40B4-BE49-F238E27FC236}">
                <a16:creationId xmlns:a16="http://schemas.microsoft.com/office/drawing/2014/main" id="{FBFC0885-EA86-1F0F-2CBC-F6757E4938A7}"/>
              </a:ext>
            </a:extLst>
          </p:cNvPr>
          <p:cNvSpPr txBox="1"/>
          <p:nvPr/>
        </p:nvSpPr>
        <p:spPr>
          <a:xfrm>
            <a:off x="586589" y="3105811"/>
            <a:ext cx="1959842" cy="2246769"/>
          </a:xfrm>
          <a:prstGeom prst="rect">
            <a:avLst/>
          </a:prstGeom>
          <a:noFill/>
          <a:ln>
            <a:solidFill>
              <a:schemeClr val="bg1"/>
            </a:solidFill>
          </a:ln>
        </p:spPr>
        <p:txBody>
          <a:bodyPr wrap="square" rtlCol="0">
            <a:spAutoFit/>
          </a:bodyPr>
          <a:lstStyle/>
          <a:p>
            <a:r>
              <a:rPr lang="es-ES" sz="1400" b="1" dirty="0">
                <a:solidFill>
                  <a:schemeClr val="bg1"/>
                </a:solidFill>
                <a:latin typeface="Arial" panose="020B0604020202020204" pitchFamily="34" charset="0"/>
                <a:cs typeface="Arial" panose="020B0604020202020204" pitchFamily="34" charset="0"/>
              </a:rPr>
              <a:t>PROCESO DE FOMENTAR Y MANTENER</a:t>
            </a:r>
          </a:p>
          <a:p>
            <a:r>
              <a:rPr lang="es-ES" sz="1400" b="1" dirty="0">
                <a:solidFill>
                  <a:schemeClr val="bg1"/>
                </a:solidFill>
                <a:latin typeface="Arial" panose="020B0604020202020204" pitchFamily="34" charset="0"/>
                <a:cs typeface="Arial" panose="020B0604020202020204" pitchFamily="34" charset="0"/>
              </a:rPr>
              <a:t>LA CAPACIDAD FUNCIONAL QUE PERMITE EL BIENESTAR EN LA VEJEZ.</a:t>
            </a:r>
          </a:p>
          <a:p>
            <a:endParaRPr lang="es-ES" sz="1400" b="1" dirty="0">
              <a:solidFill>
                <a:schemeClr val="bg1"/>
              </a:solidFill>
              <a:latin typeface="Arial" panose="020B0604020202020204" pitchFamily="34" charset="0"/>
              <a:cs typeface="Arial" panose="020B0604020202020204" pitchFamily="34" charset="0"/>
            </a:endParaRPr>
          </a:p>
          <a:p>
            <a:pPr algn="ctr"/>
            <a:r>
              <a:rPr lang="es-ES" sz="1400" dirty="0">
                <a:latin typeface="Arial" panose="020B0604020202020204" pitchFamily="34" charset="0"/>
                <a:cs typeface="Arial" panose="020B0604020202020204" pitchFamily="34" charset="0"/>
              </a:rPr>
              <a:t>OMS, 2015</a:t>
            </a:r>
          </a:p>
        </p:txBody>
      </p:sp>
      <p:sp>
        <p:nvSpPr>
          <p:cNvPr id="6" name="CuadroTexto 5">
            <a:extLst>
              <a:ext uri="{FF2B5EF4-FFF2-40B4-BE49-F238E27FC236}">
                <a16:creationId xmlns:a16="http://schemas.microsoft.com/office/drawing/2014/main" id="{9DBA4E82-65A0-7D2B-5673-D6B4126BEE7C}"/>
              </a:ext>
            </a:extLst>
          </p:cNvPr>
          <p:cNvSpPr txBox="1"/>
          <p:nvPr/>
        </p:nvSpPr>
        <p:spPr>
          <a:xfrm>
            <a:off x="6096000" y="2005544"/>
            <a:ext cx="3067290" cy="1015663"/>
          </a:xfrm>
          <a:prstGeom prst="rect">
            <a:avLst/>
          </a:prstGeom>
          <a:noFill/>
          <a:ln>
            <a:solidFill>
              <a:schemeClr val="bg1"/>
            </a:solidFill>
          </a:ln>
        </p:spPr>
        <p:txBody>
          <a:bodyPr wrap="square" rtlCol="0">
            <a:spAutoFit/>
          </a:bodyPr>
          <a:lstStyle/>
          <a:p>
            <a:pPr algn="ctr"/>
            <a:r>
              <a:rPr lang="es-ES" sz="1200" b="1" dirty="0">
                <a:solidFill>
                  <a:schemeClr val="bg1"/>
                </a:solidFill>
                <a:latin typeface="Arial" panose="020B0604020202020204" pitchFamily="34" charset="0"/>
                <a:cs typeface="Arial" panose="020B0604020202020204" pitchFamily="34" charset="0"/>
              </a:rPr>
              <a:t>PERSONAS ACTIVAS, INDEPENDIENTES, AUTOSUFICIENTES Y SATISFECHAS CON SU VIDA.</a:t>
            </a:r>
          </a:p>
          <a:p>
            <a:pPr algn="ctr"/>
            <a:endParaRPr lang="es-ES" sz="1200" b="1" dirty="0">
              <a:solidFill>
                <a:schemeClr val="bg1"/>
              </a:solidFill>
              <a:latin typeface="Arial" panose="020B0604020202020204" pitchFamily="34" charset="0"/>
              <a:cs typeface="Arial" panose="020B0604020202020204" pitchFamily="34" charset="0"/>
            </a:endParaRPr>
          </a:p>
          <a:p>
            <a:pPr algn="ctr"/>
            <a:r>
              <a:rPr lang="es-ES" sz="1200" dirty="0">
                <a:latin typeface="Arial" panose="020B0604020202020204" pitchFamily="34" charset="0"/>
                <a:cs typeface="Arial" panose="020B0604020202020204" pitchFamily="34" charset="0"/>
              </a:rPr>
              <a:t>HAVIGHURST, 1961</a:t>
            </a:r>
          </a:p>
        </p:txBody>
      </p:sp>
      <p:pic>
        <p:nvPicPr>
          <p:cNvPr id="8" name="Picture 3">
            <a:extLst>
              <a:ext uri="{FF2B5EF4-FFF2-40B4-BE49-F238E27FC236}">
                <a16:creationId xmlns:a16="http://schemas.microsoft.com/office/drawing/2014/main" id="{5CB997FC-0C99-7EB6-BC82-5C85B31CB8E3}"/>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28125" b="81771" l="34627" r="62592">
                        <a14:foregroundMark x1="47804" y1="33594" x2="48755" y2="45964"/>
                        <a14:foregroundMark x1="49122" y1="32292" x2="44876" y2="46094"/>
                        <a14:foregroundMark x1="44876" y1="46094" x2="47072" y2="48698"/>
                        <a14:foregroundMark x1="43777" y1="53906" x2="43192" y2="39063"/>
                        <a14:foregroundMark x1="43192" y1="39063" x2="47291" y2="28385"/>
                        <a14:foregroundMark x1="47291" y1="28385" x2="53807" y2="34896"/>
                        <a14:foregroundMark x1="53964" y1="38594" x2="54354" y2="47809"/>
                        <a14:foregroundMark x1="54102" y1="50847" x2="53514" y2="55208"/>
                        <a14:foregroundMark x1="44290" y1="54557" x2="37701" y2="62760"/>
                        <a14:foregroundMark x1="37701" y1="62760" x2="34366" y2="72686"/>
                        <a14:foregroundMark x1="35238" y1="75957" x2="39605" y2="82031"/>
                        <a14:foregroundMark x1="39605" y1="82031" x2="45648" y2="76767"/>
                        <a14:foregroundMark x1="47042" y1="74950" x2="53367" y2="54948"/>
                        <a14:foregroundMark x1="53367" y1="55208" x2="59004" y2="62500"/>
                        <a14:foregroundMark x1="59004" y1="62500" x2="62592" y2="74870"/>
                        <a14:foregroundMark x1="62592" y1="74870" x2="55857" y2="81510"/>
                        <a14:foregroundMark x1="55857" y1="81510" x2="51212" y2="76497"/>
                        <a14:foregroundMark x1="45647" y1="66676" x2="48170" y2="72005"/>
                        <a14:foregroundMark x1="34993" y1="72005" x2="34933" y2="72753"/>
                        <a14:foregroundMark x1="43704" y1="65104" x2="43411" y2="70313"/>
                        <a14:foregroundMark x1="48170" y1="54948" x2="48316" y2="58464"/>
                        <a14:foregroundMark x1="56442" y1="64453" x2="56076" y2="70313"/>
                        <a14:foregroundMark x1="43192" y1="48177" x2="43119" y2="47786"/>
                        <a14:foregroundMark x1="43119" y1="45703" x2="43045" y2="45052"/>
                        <a14:foregroundMark x1="43192" y1="43750" x2="42972" y2="43229"/>
                        <a14:backgroundMark x1="48536" y1="74740" x2="49122" y2="74349"/>
                        <a14:backgroundMark x1="50146" y1="76563" x2="48902" y2="73568"/>
                        <a14:backgroundMark x1="49854" y1="75911" x2="49780" y2="75651"/>
                        <a14:backgroundMark x1="46706" y1="77214" x2="46706" y2="75911"/>
                        <a14:backgroundMark x1="47438" y1="75651" x2="45974" y2="77344"/>
                        <a14:backgroundMark x1="49488" y1="74609" x2="50586" y2="77214"/>
                        <a14:backgroundMark x1="54026" y1="34635" x2="54466" y2="38411"/>
                        <a14:backgroundMark x1="54978" y1="48047" x2="54612" y2="51042"/>
                        <a14:backgroundMark x1="34114" y1="72656" x2="33968" y2="76563"/>
                      </a14:backgroundRemoval>
                    </a14:imgEffect>
                  </a14:imgLayer>
                </a14:imgProps>
              </a:ext>
            </a:extLst>
          </a:blip>
          <a:srcRect l="33479" t="25219" r="36636" b="15719"/>
          <a:stretch>
            <a:fillRect/>
          </a:stretch>
        </p:blipFill>
        <p:spPr bwMode="auto">
          <a:xfrm>
            <a:off x="6654219" y="3210149"/>
            <a:ext cx="2087610" cy="2319566"/>
          </a:xfrm>
          <a:prstGeom prst="rect">
            <a:avLst/>
          </a:prstGeom>
          <a:noFill/>
          <a:ln w="9525">
            <a:noFill/>
            <a:miter lim="800000"/>
            <a:headEnd/>
            <a:tailEnd/>
          </a:ln>
          <a:effectLst>
            <a:outerShdw blurRad="63500" sx="102000" sy="102000" algn="ctr" rotWithShape="0">
              <a:prstClr val="black">
                <a:alpha val="40000"/>
              </a:prstClr>
            </a:outerShdw>
          </a:effectLst>
        </p:spPr>
      </p:pic>
      <p:sp>
        <p:nvSpPr>
          <p:cNvPr id="9" name="CuadroTexto 8">
            <a:extLst>
              <a:ext uri="{FF2B5EF4-FFF2-40B4-BE49-F238E27FC236}">
                <a16:creationId xmlns:a16="http://schemas.microsoft.com/office/drawing/2014/main" id="{C5468716-DCE9-1FB9-2616-550CDCAA1CFE}"/>
              </a:ext>
            </a:extLst>
          </p:cNvPr>
          <p:cNvSpPr txBox="1"/>
          <p:nvPr/>
        </p:nvSpPr>
        <p:spPr>
          <a:xfrm>
            <a:off x="6807630" y="5568024"/>
            <a:ext cx="1780788" cy="276999"/>
          </a:xfrm>
          <a:prstGeom prst="rect">
            <a:avLst/>
          </a:prstGeom>
          <a:noFill/>
          <a:ln>
            <a:noFill/>
          </a:ln>
        </p:spPr>
        <p:txBody>
          <a:bodyPr wrap="square" rtlCol="0">
            <a:spAutoFit/>
          </a:bodyPr>
          <a:lstStyle/>
          <a:p>
            <a:pPr algn="ctr"/>
            <a:r>
              <a:rPr lang="es-ES" sz="1200" b="1" dirty="0">
                <a:latin typeface="Arial" panose="020B0604020202020204" pitchFamily="34" charset="0"/>
                <a:cs typeface="Arial" panose="020B0604020202020204" pitchFamily="34" charset="0"/>
              </a:rPr>
              <a:t>ROWE &amp; KAHN, 1998</a:t>
            </a:r>
          </a:p>
        </p:txBody>
      </p:sp>
      <p:cxnSp>
        <p:nvCxnSpPr>
          <p:cNvPr id="12" name="Conector recto de flecha 11">
            <a:extLst>
              <a:ext uri="{FF2B5EF4-FFF2-40B4-BE49-F238E27FC236}">
                <a16:creationId xmlns:a16="http://schemas.microsoft.com/office/drawing/2014/main" id="{C49DE6C8-6583-E917-5305-CF14634FFE90}"/>
              </a:ext>
            </a:extLst>
          </p:cNvPr>
          <p:cNvCxnSpPr>
            <a:cxnSpLocks/>
            <a:stCxn id="2" idx="2"/>
          </p:cNvCxnSpPr>
          <p:nvPr/>
        </p:nvCxnSpPr>
        <p:spPr>
          <a:xfrm flipH="1">
            <a:off x="2002420" y="2628677"/>
            <a:ext cx="1479442" cy="477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D9E539B4-FA85-9E4F-2964-E75FFBA09258}"/>
              </a:ext>
            </a:extLst>
          </p:cNvPr>
          <p:cNvCxnSpPr>
            <a:cxnSpLocks/>
            <a:stCxn id="2" idx="2"/>
            <a:endCxn id="3" idx="0"/>
          </p:cNvCxnSpPr>
          <p:nvPr/>
        </p:nvCxnSpPr>
        <p:spPr>
          <a:xfrm>
            <a:off x="3481862" y="2628677"/>
            <a:ext cx="960861" cy="477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836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BENEFICIOS DE LA ACTIVIDAD FISICA Y EL EJERCICIO FÍSICO EN PERSONAS MAYORES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9DBA4E82-65A0-7D2B-5673-D6B4126BEE7C}"/>
              </a:ext>
            </a:extLst>
          </p:cNvPr>
          <p:cNvSpPr txBox="1"/>
          <p:nvPr/>
        </p:nvSpPr>
        <p:spPr>
          <a:xfrm>
            <a:off x="5346819" y="2532392"/>
            <a:ext cx="3740243" cy="2447337"/>
          </a:xfrm>
          <a:prstGeom prst="rect">
            <a:avLst/>
          </a:prstGeom>
          <a:noFill/>
          <a:ln>
            <a:noFill/>
          </a:ln>
        </p:spPr>
        <p:txBody>
          <a:bodyPr wrap="square" rtlCol="0">
            <a:spAutoFit/>
          </a:bodyPr>
          <a:lstStyle/>
          <a:p>
            <a:pPr>
              <a:lnSpc>
                <a:spcPct val="250000"/>
              </a:lnSpc>
            </a:pPr>
            <a:r>
              <a:rPr lang="es-ES" sz="1600" b="1" dirty="0">
                <a:solidFill>
                  <a:schemeClr val="bg1"/>
                </a:solidFill>
                <a:latin typeface="Arial" panose="020B0604020202020204" pitchFamily="34" charset="0"/>
                <a:cs typeface="Arial" panose="020B0604020202020204" pitchFamily="34" charset="0"/>
              </a:rPr>
              <a:t>• BENEFICIOS FISIOLÓGICOS</a:t>
            </a:r>
          </a:p>
          <a:p>
            <a:pPr>
              <a:lnSpc>
                <a:spcPct val="250000"/>
              </a:lnSpc>
            </a:pPr>
            <a:r>
              <a:rPr lang="es-ES" sz="1600" b="1" dirty="0">
                <a:solidFill>
                  <a:schemeClr val="bg1"/>
                </a:solidFill>
                <a:latin typeface="Arial" panose="020B0604020202020204" pitchFamily="34" charset="0"/>
                <a:cs typeface="Arial" panose="020B0604020202020204" pitchFamily="34" charset="0"/>
              </a:rPr>
              <a:t>• BENEFICIOS PSICOLÓGICOS</a:t>
            </a:r>
          </a:p>
          <a:p>
            <a:pPr>
              <a:lnSpc>
                <a:spcPct val="250000"/>
              </a:lnSpc>
            </a:pPr>
            <a:r>
              <a:rPr lang="es-ES" sz="1600" b="1" dirty="0">
                <a:solidFill>
                  <a:schemeClr val="bg1"/>
                </a:solidFill>
                <a:latin typeface="Arial" panose="020B0604020202020204" pitchFamily="34" charset="0"/>
                <a:cs typeface="Arial" panose="020B0604020202020204" pitchFamily="34" charset="0"/>
              </a:rPr>
              <a:t>• BENEFICIOS SOCIALES</a:t>
            </a:r>
          </a:p>
          <a:p>
            <a:pPr>
              <a:lnSpc>
                <a:spcPct val="250000"/>
              </a:lnSpc>
            </a:pPr>
            <a:r>
              <a:rPr lang="es-ES" sz="1600" b="1" dirty="0">
                <a:solidFill>
                  <a:schemeClr val="bg1"/>
                </a:solidFill>
                <a:latin typeface="Arial" panose="020B0604020202020204" pitchFamily="34" charset="0"/>
                <a:cs typeface="Arial" panose="020B0604020202020204" pitchFamily="34" charset="0"/>
              </a:rPr>
              <a:t>• BENEFICIOS PARA LA SOCIEDAD</a:t>
            </a:r>
            <a:endParaRPr lang="es-ES" sz="1600" dirty="0">
              <a:latin typeface="Arial" panose="020B0604020202020204" pitchFamily="34" charset="0"/>
              <a:cs typeface="Arial" panose="020B0604020202020204" pitchFamily="34" charset="0"/>
            </a:endParaRPr>
          </a:p>
        </p:txBody>
      </p:sp>
      <p:sp>
        <p:nvSpPr>
          <p:cNvPr id="15" name="Abrir llave 14">
            <a:extLst>
              <a:ext uri="{FF2B5EF4-FFF2-40B4-BE49-F238E27FC236}">
                <a16:creationId xmlns:a16="http://schemas.microsoft.com/office/drawing/2014/main" id="{C92C57B9-1B3F-1D5B-1533-679736E278F4}"/>
              </a:ext>
            </a:extLst>
          </p:cNvPr>
          <p:cNvSpPr/>
          <p:nvPr/>
        </p:nvSpPr>
        <p:spPr>
          <a:xfrm>
            <a:off x="4536805" y="2532392"/>
            <a:ext cx="1440493" cy="266590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pic>
        <p:nvPicPr>
          <p:cNvPr id="16" name="Picture 2">
            <a:extLst>
              <a:ext uri="{FF2B5EF4-FFF2-40B4-BE49-F238E27FC236}">
                <a16:creationId xmlns:a16="http://schemas.microsoft.com/office/drawing/2014/main" id="{7C39313A-61E9-6A28-BBBF-372D73894667}"/>
              </a:ext>
            </a:extLst>
          </p:cNvPr>
          <p:cNvPicPr>
            <a:picLocks noChangeAspect="1" noChangeArrowheads="1"/>
          </p:cNvPicPr>
          <p:nvPr/>
        </p:nvPicPr>
        <p:blipFill rotWithShape="1">
          <a:blip r:embed="rId7"/>
          <a:srcRect l="48466" t="27707" r="27559" b="12500"/>
          <a:stretch/>
        </p:blipFill>
        <p:spPr bwMode="auto">
          <a:xfrm>
            <a:off x="1202643" y="1672550"/>
            <a:ext cx="3101933" cy="43495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63108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BENEFICIOS DE LA ACTIVIDAD FISICA Y EL EJERCICIO FÍSICO EN PERSONAS MAYORES</a:t>
            </a:r>
            <a:endParaRPr lang="es-ES" b="1" kern="1200" dirty="0">
              <a:solidFill>
                <a:schemeClr val="bg1"/>
              </a:solidFill>
              <a:latin typeface="Arial Black" panose="020B0A04020102020204" pitchFamily="34" charset="0"/>
              <a:cs typeface="Arial" panose="020B0604020202020204" pitchFamily="34" charset="0"/>
            </a:endParaRPr>
          </a:p>
        </p:txBody>
      </p:sp>
      <p:graphicFrame>
        <p:nvGraphicFramePr>
          <p:cNvPr id="2" name="9 Tabla">
            <a:extLst>
              <a:ext uri="{FF2B5EF4-FFF2-40B4-BE49-F238E27FC236}">
                <a16:creationId xmlns:a16="http://schemas.microsoft.com/office/drawing/2014/main" id="{26A4B493-964F-FBB0-D6B9-D6A40C29E11A}"/>
              </a:ext>
            </a:extLst>
          </p:cNvPr>
          <p:cNvGraphicFramePr>
            <a:graphicFrameLocks noGrp="1"/>
          </p:cNvGraphicFramePr>
          <p:nvPr>
            <p:extLst>
              <p:ext uri="{D42A27DB-BD31-4B8C-83A1-F6EECF244321}">
                <p14:modId xmlns:p14="http://schemas.microsoft.com/office/powerpoint/2010/main" val="2766679064"/>
              </p:ext>
            </p:extLst>
          </p:nvPr>
        </p:nvGraphicFramePr>
        <p:xfrm>
          <a:off x="4351923" y="1822554"/>
          <a:ext cx="4747366" cy="3314490"/>
        </p:xfrm>
        <a:graphic>
          <a:graphicData uri="http://schemas.openxmlformats.org/drawingml/2006/table">
            <a:tbl>
              <a:tblPr bandRow="1">
                <a:tableStyleId>{8FD4443E-F989-4FC4-A0C8-D5A2AF1F390B}</a:tableStyleId>
              </a:tblPr>
              <a:tblGrid>
                <a:gridCol w="2373683">
                  <a:extLst>
                    <a:ext uri="{9D8B030D-6E8A-4147-A177-3AD203B41FA5}">
                      <a16:colId xmlns:a16="http://schemas.microsoft.com/office/drawing/2014/main" val="20000"/>
                    </a:ext>
                  </a:extLst>
                </a:gridCol>
                <a:gridCol w="2373683">
                  <a:extLst>
                    <a:ext uri="{9D8B030D-6E8A-4147-A177-3AD203B41FA5}">
                      <a16:colId xmlns:a16="http://schemas.microsoft.com/office/drawing/2014/main" val="20001"/>
                    </a:ext>
                  </a:extLst>
                </a:gridCol>
              </a:tblGrid>
              <a:tr h="594477">
                <a:tc>
                  <a:txBody>
                    <a:bodyPr/>
                    <a:lstStyle/>
                    <a:p>
                      <a:pPr algn="ctr"/>
                      <a:r>
                        <a:rPr lang="es-ES" b="1" dirty="0"/>
                        <a:t>VO2 máx.</a:t>
                      </a:r>
                    </a:p>
                  </a:txBody>
                  <a:tcPr/>
                </a:tc>
                <a:tc>
                  <a:txBody>
                    <a:bodyPr/>
                    <a:lstStyle/>
                    <a:p>
                      <a:pPr algn="ctr"/>
                      <a:r>
                        <a:rPr lang="es-ES" b="1" dirty="0"/>
                        <a:t>Enfermedades</a:t>
                      </a:r>
                      <a:r>
                        <a:rPr lang="es-ES" b="1" baseline="0" dirty="0"/>
                        <a:t> cardiovasculares</a:t>
                      </a:r>
                      <a:endParaRPr lang="es-ES" b="1" dirty="0"/>
                    </a:p>
                  </a:txBody>
                  <a:tcPr/>
                </a:tc>
                <a:extLst>
                  <a:ext uri="{0D108BD9-81ED-4DB2-BD59-A6C34878D82A}">
                    <a16:rowId xmlns:a16="http://schemas.microsoft.com/office/drawing/2014/main" val="10000"/>
                  </a:ext>
                </a:extLst>
              </a:tr>
              <a:tr h="445735">
                <a:tc>
                  <a:txBody>
                    <a:bodyPr/>
                    <a:lstStyle/>
                    <a:p>
                      <a:pPr algn="ctr"/>
                      <a:r>
                        <a:rPr lang="es-ES" b="1" dirty="0"/>
                        <a:t>FC reposo</a:t>
                      </a:r>
                    </a:p>
                  </a:txBody>
                  <a:tcPr/>
                </a:tc>
                <a:tc>
                  <a:txBody>
                    <a:bodyPr/>
                    <a:lstStyle/>
                    <a:p>
                      <a:pPr algn="ctr"/>
                      <a:r>
                        <a:rPr lang="es-ES" b="1" dirty="0"/>
                        <a:t>Capacidad respiratoria</a:t>
                      </a:r>
                    </a:p>
                  </a:txBody>
                  <a:tcPr/>
                </a:tc>
                <a:extLst>
                  <a:ext uri="{0D108BD9-81ED-4DB2-BD59-A6C34878D82A}">
                    <a16:rowId xmlns:a16="http://schemas.microsoft.com/office/drawing/2014/main" val="10001"/>
                  </a:ext>
                </a:extLst>
              </a:tr>
              <a:tr h="445735">
                <a:tc>
                  <a:txBody>
                    <a:bodyPr/>
                    <a:lstStyle/>
                    <a:p>
                      <a:pPr algn="ctr"/>
                      <a:r>
                        <a:rPr lang="es-ES" b="1" dirty="0"/>
                        <a:t>Insulina </a:t>
                      </a:r>
                    </a:p>
                  </a:txBody>
                  <a:tcPr/>
                </a:tc>
                <a:tc>
                  <a:txBody>
                    <a:bodyPr/>
                    <a:lstStyle/>
                    <a:p>
                      <a:pPr algn="ctr"/>
                      <a:r>
                        <a:rPr lang="es-ES" b="1" dirty="0"/>
                        <a:t>Osteoporosis</a:t>
                      </a:r>
                    </a:p>
                  </a:txBody>
                  <a:tcPr/>
                </a:tc>
                <a:extLst>
                  <a:ext uri="{0D108BD9-81ED-4DB2-BD59-A6C34878D82A}">
                    <a16:rowId xmlns:a16="http://schemas.microsoft.com/office/drawing/2014/main" val="10002"/>
                  </a:ext>
                </a:extLst>
              </a:tr>
              <a:tr h="445735">
                <a:tc>
                  <a:txBody>
                    <a:bodyPr/>
                    <a:lstStyle/>
                    <a:p>
                      <a:pPr algn="ctr"/>
                      <a:r>
                        <a:rPr lang="es-ES" b="1" dirty="0"/>
                        <a:t>Fuerza </a:t>
                      </a:r>
                    </a:p>
                  </a:txBody>
                  <a:tcPr/>
                </a:tc>
                <a:tc>
                  <a:txBody>
                    <a:bodyPr/>
                    <a:lstStyle/>
                    <a:p>
                      <a:pPr algn="ctr"/>
                      <a:r>
                        <a:rPr lang="es-ES" b="1" dirty="0"/>
                        <a:t>Tejido adiposo</a:t>
                      </a:r>
                    </a:p>
                  </a:txBody>
                  <a:tcPr/>
                </a:tc>
                <a:extLst>
                  <a:ext uri="{0D108BD9-81ED-4DB2-BD59-A6C34878D82A}">
                    <a16:rowId xmlns:a16="http://schemas.microsoft.com/office/drawing/2014/main" val="10003"/>
                  </a:ext>
                </a:extLst>
              </a:tr>
              <a:tr h="445735">
                <a:tc>
                  <a:txBody>
                    <a:bodyPr/>
                    <a:lstStyle/>
                    <a:p>
                      <a:pPr algn="ctr"/>
                      <a:r>
                        <a:rPr lang="es-ES" b="1" dirty="0"/>
                        <a:t>Sistema inmune</a:t>
                      </a:r>
                    </a:p>
                  </a:txBody>
                  <a:tcPr/>
                </a:tc>
                <a:tc>
                  <a:txBody>
                    <a:bodyPr/>
                    <a:lstStyle/>
                    <a:p>
                      <a:pPr algn="ctr"/>
                      <a:r>
                        <a:rPr lang="es-ES" b="1" dirty="0"/>
                        <a:t>Relaciones sociales</a:t>
                      </a:r>
                    </a:p>
                  </a:txBody>
                  <a:tcPr/>
                </a:tc>
                <a:extLst>
                  <a:ext uri="{0D108BD9-81ED-4DB2-BD59-A6C34878D82A}">
                    <a16:rowId xmlns:a16="http://schemas.microsoft.com/office/drawing/2014/main" val="10004"/>
                  </a:ext>
                </a:extLst>
              </a:tr>
              <a:tr h="445735">
                <a:tc>
                  <a:txBody>
                    <a:bodyPr/>
                    <a:lstStyle/>
                    <a:p>
                      <a:pPr algn="ctr"/>
                      <a:r>
                        <a:rPr lang="es-ES" b="1" dirty="0"/>
                        <a:t>Respuesta sexual</a:t>
                      </a:r>
                    </a:p>
                  </a:txBody>
                  <a:tcPr/>
                </a:tc>
                <a:tc>
                  <a:txBody>
                    <a:bodyPr/>
                    <a:lstStyle/>
                    <a:p>
                      <a:pPr algn="ctr"/>
                      <a:r>
                        <a:rPr lang="es-ES" b="1" dirty="0"/>
                        <a:t>Telómeros</a:t>
                      </a:r>
                      <a:r>
                        <a:rPr lang="es-ES" b="1" baseline="0" dirty="0"/>
                        <a:t> </a:t>
                      </a:r>
                      <a:endParaRPr lang="es-ES" b="1" dirty="0"/>
                    </a:p>
                  </a:txBody>
                  <a:tcPr/>
                </a:tc>
                <a:extLst>
                  <a:ext uri="{0D108BD9-81ED-4DB2-BD59-A6C34878D82A}">
                    <a16:rowId xmlns:a16="http://schemas.microsoft.com/office/drawing/2014/main" val="10005"/>
                  </a:ext>
                </a:extLst>
              </a:tr>
              <a:tr h="445735">
                <a:tc gridSpan="2">
                  <a:txBody>
                    <a:bodyPr/>
                    <a:lstStyle/>
                    <a:p>
                      <a:pPr algn="ctr"/>
                      <a:r>
                        <a:rPr lang="es-ES" b="1" dirty="0"/>
                        <a:t>Y un largo etc.</a:t>
                      </a:r>
                    </a:p>
                  </a:txBody>
                  <a:tcPr/>
                </a:tc>
                <a:tc hMerge="1">
                  <a:txBody>
                    <a:bodyPr/>
                    <a:lstStyle/>
                    <a:p>
                      <a:pPr algn="ctr"/>
                      <a:endParaRPr lang="es-ES" dirty="0"/>
                    </a:p>
                  </a:txBody>
                  <a:tcPr/>
                </a:tc>
                <a:extLst>
                  <a:ext uri="{0D108BD9-81ED-4DB2-BD59-A6C34878D82A}">
                    <a16:rowId xmlns:a16="http://schemas.microsoft.com/office/drawing/2014/main" val="10006"/>
                  </a:ext>
                </a:extLst>
              </a:tr>
            </a:tbl>
          </a:graphicData>
        </a:graphic>
      </p:graphicFrame>
      <p:pic>
        <p:nvPicPr>
          <p:cNvPr id="8" name="Gráfico 7" descr="Globo de pensamiento">
            <a:extLst>
              <a:ext uri="{FF2B5EF4-FFF2-40B4-BE49-F238E27FC236}">
                <a16:creationId xmlns:a16="http://schemas.microsoft.com/office/drawing/2014/main" id="{E25F3BD2-71D5-8D86-E615-49B71EB4DA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9774" y="1890219"/>
            <a:ext cx="3958224" cy="3875896"/>
          </a:xfrm>
          <a:prstGeom prst="rect">
            <a:avLst/>
          </a:prstGeom>
        </p:spPr>
      </p:pic>
      <p:sp>
        <p:nvSpPr>
          <p:cNvPr id="9" name="CuadroTexto 8">
            <a:extLst>
              <a:ext uri="{FF2B5EF4-FFF2-40B4-BE49-F238E27FC236}">
                <a16:creationId xmlns:a16="http://schemas.microsoft.com/office/drawing/2014/main" id="{7F45448D-1C10-CA0E-464B-DB8240773679}"/>
              </a:ext>
            </a:extLst>
          </p:cNvPr>
          <p:cNvSpPr txBox="1"/>
          <p:nvPr/>
        </p:nvSpPr>
        <p:spPr>
          <a:xfrm>
            <a:off x="1286514" y="2921167"/>
            <a:ext cx="1974840" cy="1015663"/>
          </a:xfrm>
          <a:prstGeom prst="rect">
            <a:avLst/>
          </a:prstGeom>
          <a:noFill/>
        </p:spPr>
        <p:txBody>
          <a:bodyPr wrap="square" rtlCol="0">
            <a:spAutoFit/>
          </a:bodyPr>
          <a:lstStyle/>
          <a:p>
            <a:pPr algn="ctr"/>
            <a:r>
              <a:rPr lang="es-AR" sz="2000" dirty="0">
                <a:solidFill>
                  <a:schemeClr val="bg1"/>
                </a:solidFill>
                <a:latin typeface="Arial Black" panose="020B0A04020102020204" pitchFamily="34" charset="0"/>
              </a:rPr>
              <a:t>¿TANTOS BENEFICIOS TIENE?</a:t>
            </a:r>
          </a:p>
        </p:txBody>
      </p:sp>
    </p:spTree>
    <p:extLst>
      <p:ext uri="{BB962C8B-B14F-4D97-AF65-F5344CB8AC3E}">
        <p14:creationId xmlns:p14="http://schemas.microsoft.com/office/powerpoint/2010/main" val="88915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2486030" y="771540"/>
            <a:ext cx="4745256"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BENEFICIOS AF EN MAYORES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3" name="CuadroTexto 2">
            <a:extLst>
              <a:ext uri="{FF2B5EF4-FFF2-40B4-BE49-F238E27FC236}">
                <a16:creationId xmlns:a16="http://schemas.microsoft.com/office/drawing/2014/main" id="{39F4C860-2C4D-4DA8-BBB8-33CFA8C53FD6}"/>
              </a:ext>
            </a:extLst>
          </p:cNvPr>
          <p:cNvSpPr txBox="1"/>
          <p:nvPr/>
        </p:nvSpPr>
        <p:spPr>
          <a:xfrm>
            <a:off x="362857" y="1494641"/>
            <a:ext cx="8994085" cy="3970318"/>
          </a:xfrm>
          <a:prstGeom prst="rect">
            <a:avLst/>
          </a:prstGeom>
          <a:noFill/>
        </p:spPr>
        <p:txBody>
          <a:bodyPr wrap="square" rtlCol="0">
            <a:spAutoFit/>
          </a:bodyPr>
          <a:lstStyle/>
          <a:p>
            <a:pPr defTabSz="685800" eaLnBrk="0" fontAlgn="base" hangingPunct="0">
              <a:spcBef>
                <a:spcPct val="0"/>
              </a:spcBef>
              <a:spcAft>
                <a:spcPct val="0"/>
              </a:spcAft>
              <a:defRPr/>
            </a:pPr>
            <a:r>
              <a:rPr lang="es-ES" sz="1800" b="1" kern="1200" dirty="0">
                <a:solidFill>
                  <a:schemeClr val="bg1"/>
                </a:solidFill>
                <a:ea typeface="+mn-ea"/>
                <a:cs typeface="+mn-cs"/>
              </a:rPr>
              <a:t>• Aumenta el VO2 máx., mejorando su capacidad funcional y reduciendo la fatiga ante las actividades de la vida cotidiana: andar, subir escaleras, hacer la compra, etc.</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Reduce la posibilidad de padecer el síndrome metabólico y enfermedades cardiovasculares, ya que disminuye los factores de riesgo que favorecen dichas patologías. Además de la prevención ayuda en el tratamiento y recuperación de dichas enfermedades una vez instauradas. </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Disminuye la presión arterial (o la normaliza, en su caso), debido a la apertura de capilares -menos resistencia periférica-, consiguiendo elasticidad en las arterias, y facilitando la pérdida de sodio y cloro por el sudor.</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Provoca una reducción de la frecuencia cardiaca en reposo, y una mejor perfusión -más oxígeno- al músculo cardiaco, lo que reduce la incidencia de infartos de miocardio.</a:t>
            </a:r>
          </a:p>
        </p:txBody>
      </p:sp>
    </p:spTree>
    <p:extLst>
      <p:ext uri="{BB962C8B-B14F-4D97-AF65-F5344CB8AC3E}">
        <p14:creationId xmlns:p14="http://schemas.microsoft.com/office/powerpoint/2010/main" val="1560461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362857" y="1494641"/>
            <a:ext cx="8994085" cy="3416320"/>
          </a:xfrm>
          <a:prstGeom prst="rect">
            <a:avLst/>
          </a:prstGeom>
          <a:noFill/>
        </p:spPr>
        <p:txBody>
          <a:bodyPr wrap="square" rtlCol="0">
            <a:spAutoFit/>
          </a:bodyPr>
          <a:lstStyle/>
          <a:p>
            <a:pPr defTabSz="685800" eaLnBrk="0" fontAlgn="base" hangingPunct="0">
              <a:spcBef>
                <a:spcPct val="0"/>
              </a:spcBef>
              <a:spcAft>
                <a:spcPct val="0"/>
              </a:spcAft>
              <a:defRPr/>
            </a:pPr>
            <a:r>
              <a:rPr lang="es-ES" sz="1800" b="1" kern="1200" dirty="0">
                <a:solidFill>
                  <a:schemeClr val="bg1"/>
                </a:solidFill>
                <a:ea typeface="+mn-ea"/>
                <a:cs typeface="+mn-cs"/>
              </a:rPr>
              <a:t>• Mejora de la capacidad respiratoria -aumentando la capacidad vital, elasticidad "pulmonar", fuerza en los músculos respiratorios, etc.-, lo que favorece la evolución de los trastornos respiratorios propios del envejecimiento.</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Disminución de colesterol total, triglicéridos y LDL colesterol ("malo") y aumento de HDL colesterol ("bueno"), lo que previene y mejora la aterosclerosis.</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Mejora la tolerancia a la glucosa y retrasa la resistencia a la insulina, siendo, por tanto, beneficioso para prevenir y ayudar en el tratamiento de la diabetes tipo II.</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Protege frente a la descalcificación (osteomalacia) y pérdida mineral de masa ósea (osteoporosis) de los adultos, reduciendo, así, el riesgo de fracturas y caídas.</a:t>
            </a:r>
          </a:p>
        </p:txBody>
      </p:sp>
    </p:spTree>
    <p:extLst>
      <p:ext uri="{BB962C8B-B14F-4D97-AF65-F5344CB8AC3E}">
        <p14:creationId xmlns:p14="http://schemas.microsoft.com/office/powerpoint/2010/main" val="3400059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362857" y="1494641"/>
            <a:ext cx="8994085" cy="3970318"/>
          </a:xfrm>
          <a:prstGeom prst="rect">
            <a:avLst/>
          </a:prstGeom>
          <a:noFill/>
        </p:spPr>
        <p:txBody>
          <a:bodyPr wrap="square" rtlCol="0">
            <a:spAutoFit/>
          </a:bodyPr>
          <a:lstStyle/>
          <a:p>
            <a:pPr defTabSz="685800" eaLnBrk="0" fontAlgn="base" hangingPunct="0">
              <a:spcBef>
                <a:spcPct val="0"/>
              </a:spcBef>
              <a:spcAft>
                <a:spcPct val="0"/>
              </a:spcAft>
              <a:defRPr/>
            </a:pPr>
            <a:r>
              <a:rPr lang="es-ES" sz="1800" b="1" kern="1200" dirty="0">
                <a:solidFill>
                  <a:schemeClr val="bg1"/>
                </a:solidFill>
                <a:ea typeface="+mn-ea"/>
                <a:cs typeface="+mn-cs"/>
              </a:rPr>
              <a:t>• Aumenta la fuerza muscular, lo que reduce el dolor musculoesquelético, favorece la estabilidad articular, las actividades de la vida diaria, la marcha, levantarse sólo tras una caída, etc...</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Favorece el desarrollo de la movilidad y el fortalecimiento de los componentes articulares, por lo que es beneficioso en los procesos degenerativos de las articulaciones (osteoartritis, fundamentalmente).</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Disminuye la cantidad de tejido adiposo, por la utilización del metabolismo graso como fuente energética, por lo que se reduce el peso corporal y favorece, por tanto, la prevención y tratamiento de la obesidad.</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Estimula la motilidad del colon, lo que puede ayudar en el tratamiento del estreñimiento, y previene la formación de cálculos en la vesícula.</a:t>
            </a:r>
          </a:p>
        </p:txBody>
      </p:sp>
    </p:spTree>
    <p:extLst>
      <p:ext uri="{BB962C8B-B14F-4D97-AF65-F5344CB8AC3E}">
        <p14:creationId xmlns:p14="http://schemas.microsoft.com/office/powerpoint/2010/main" val="1240597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0C33A1F4-A0B0-462E-96B4-A7A8E914AF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8230" t="1429" r="37863" b="19182"/>
          <a:stretch/>
        </p:blipFill>
        <p:spPr>
          <a:xfrm>
            <a:off x="5152570" y="116114"/>
            <a:ext cx="6560459" cy="6451603"/>
          </a:xfrm>
          <a:prstGeom prst="ellipse">
            <a:avLst/>
          </a:prstGeom>
          <a:ln w="92075" cap="rnd" cmpd="sng">
            <a:solidFill>
              <a:srgbClr val="006CA9"/>
            </a:solidFill>
            <a:prstDash val="solid"/>
          </a:ln>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232885" cy="6857999"/>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915323" y="1395847"/>
            <a:ext cx="4181194" cy="4066306"/>
          </a:xfrm>
          <a:prstGeom prst="rect">
            <a:avLst/>
          </a:prstGeom>
          <a:noFill/>
          <a:effectLst>
            <a:outerShdw blurRad="279400" dist="38100" dir="18900000" algn="bl" rotWithShape="0">
              <a:prstClr val="black">
                <a:alpha val="41000"/>
              </a:prstClr>
            </a:outerShdw>
          </a:effectLst>
        </p:spPr>
        <p:txBody>
          <a:bodyPr wrap="square" rtlCol="0">
            <a:spAutoFit/>
          </a:bodyPr>
          <a:lstStyle/>
          <a:p>
            <a:pPr algn="ctr">
              <a:lnSpc>
                <a:spcPts val="8500"/>
              </a:lnSpc>
            </a:pPr>
            <a:r>
              <a:rPr lang="es-ES" sz="11500" dirty="0">
                <a:solidFill>
                  <a:schemeClr val="bg1"/>
                </a:solidFill>
                <a:latin typeface="Arial Black" panose="020B0A04020102020204" pitchFamily="34" charset="0"/>
              </a:rPr>
              <a:t>U</a:t>
            </a:r>
          </a:p>
          <a:p>
            <a:pPr algn="ctr">
              <a:lnSpc>
                <a:spcPts val="8500"/>
              </a:lnSpc>
            </a:pPr>
            <a:r>
              <a:rPr lang="es-ES" sz="11500" dirty="0">
                <a:solidFill>
                  <a:schemeClr val="bg1"/>
                </a:solidFill>
                <a:latin typeface="Arial Black" panose="020B0A04020102020204" pitchFamily="34" charset="0"/>
              </a:rPr>
              <a:t>NI</a:t>
            </a:r>
          </a:p>
          <a:p>
            <a:pPr algn="ctr">
              <a:lnSpc>
                <a:spcPts val="8500"/>
              </a:lnSpc>
            </a:pPr>
            <a:r>
              <a:rPr lang="es-ES" sz="11500" dirty="0">
                <a:solidFill>
                  <a:schemeClr val="bg1"/>
                </a:solidFill>
                <a:latin typeface="Arial Black" panose="020B0A04020102020204" pitchFamily="34" charset="0"/>
              </a:rPr>
              <a:t>DAD</a:t>
            </a:r>
            <a:r>
              <a:rPr lang="es-ES" sz="4400" dirty="0">
                <a:solidFill>
                  <a:schemeClr val="bg1"/>
                </a:solidFill>
                <a:latin typeface="Arial Black" panose="020B0A04020102020204" pitchFamily="34" charset="0"/>
              </a:rPr>
              <a:t> </a:t>
            </a:r>
          </a:p>
          <a:p>
            <a:pPr algn="ctr">
              <a:lnSpc>
                <a:spcPts val="5000"/>
              </a:lnSpc>
            </a:pPr>
            <a:r>
              <a:rPr lang="es-ES" sz="6600" dirty="0">
                <a:solidFill>
                  <a:schemeClr val="bg1"/>
                </a:solidFill>
                <a:latin typeface="Arial Black" panose="020B0A04020102020204" pitchFamily="34" charset="0"/>
              </a:rPr>
              <a:t>N°2</a:t>
            </a:r>
            <a:endParaRPr lang="es-AR" sz="6600" dirty="0">
              <a:solidFill>
                <a:schemeClr val="bg1"/>
              </a:solidFill>
              <a:latin typeface="Arial Black" panose="020B0A04020102020204" pitchFamily="34" charset="0"/>
            </a:endParaRP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0299399" flipH="1">
            <a:off x="9918391" y="6809442"/>
            <a:ext cx="1486632" cy="195235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rot="5400000">
            <a:off x="54428" y="150087"/>
            <a:ext cx="6451601" cy="6560458"/>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0469" y="42858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1249558" y="1069487"/>
            <a:ext cx="4012152" cy="707886"/>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ENTRENAMIENTO CON PERSONAS MAYORES I</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7223758" y="961633"/>
            <a:ext cx="3542291" cy="4361395"/>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627118" y="2067655"/>
            <a:ext cx="5680646" cy="28726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a:latin typeface="Arial" panose="020B0604020202020204" pitchFamily="34" charset="0"/>
                <a:cs typeface="Arial" panose="020B0604020202020204" pitchFamily="34" charset="0"/>
              </a:rPr>
              <a:t>• Primeros pasos a realizar: valoración de la persona mayor.</a:t>
            </a:r>
          </a:p>
          <a:p>
            <a:pPr algn="l"/>
            <a:r>
              <a:rPr lang="es-ES" sz="1800" dirty="0">
                <a:latin typeface="Arial" panose="020B0604020202020204" pitchFamily="34" charset="0"/>
                <a:cs typeface="Arial" panose="020B0604020202020204" pitchFamily="34" charset="0"/>
              </a:rPr>
              <a:t>• Consideraciones del técnico deportivo/entrenador.</a:t>
            </a:r>
          </a:p>
          <a:p>
            <a:pPr algn="l"/>
            <a:r>
              <a:rPr lang="es-ES" sz="1800" dirty="0">
                <a:latin typeface="Arial" panose="020B0604020202020204" pitchFamily="34" charset="0"/>
                <a:cs typeface="Arial" panose="020B0604020202020204" pitchFamily="34" charset="0"/>
              </a:rPr>
              <a:t>• Planificación del entrenamiento.</a:t>
            </a:r>
          </a:p>
          <a:p>
            <a:pPr algn="l"/>
            <a:r>
              <a:rPr lang="es-ES" sz="1800" dirty="0">
                <a:latin typeface="Arial" panose="020B0604020202020204" pitchFamily="34" charset="0"/>
                <a:cs typeface="Arial" panose="020B0604020202020204" pitchFamily="34" charset="0"/>
              </a:rPr>
              <a:t>• Estructura del entrenamiento o sesión.</a:t>
            </a:r>
          </a:p>
          <a:p>
            <a:pPr algn="l"/>
            <a:r>
              <a:rPr lang="es-ES" sz="1800" dirty="0">
                <a:latin typeface="Arial" panose="020B0604020202020204" pitchFamily="34" charset="0"/>
                <a:cs typeface="Arial" panose="020B0604020202020204" pitchFamily="34" charset="0"/>
              </a:rPr>
              <a:t>• Elaboración de sesiones individuales en función del nivel funcional.</a:t>
            </a:r>
          </a:p>
          <a:p>
            <a:pPr algn="l"/>
            <a:r>
              <a:rPr lang="es-ES" sz="1800" dirty="0">
                <a:latin typeface="Arial" panose="020B0604020202020204" pitchFamily="34" charset="0"/>
                <a:cs typeface="Arial" panose="020B0604020202020204" pitchFamily="34" charset="0"/>
              </a:rPr>
              <a:t>• Elaboración de sesiones grupales multicomponente.</a:t>
            </a:r>
          </a:p>
        </p:txBody>
      </p:sp>
      <p:cxnSp>
        <p:nvCxnSpPr>
          <p:cNvPr id="6" name="Conector recto 5">
            <a:extLst>
              <a:ext uri="{FF2B5EF4-FFF2-40B4-BE49-F238E27FC236}">
                <a16:creationId xmlns:a16="http://schemas.microsoft.com/office/drawing/2014/main" id="{67C8088D-BA9F-44EC-926B-FDCB43AF7EBE}"/>
              </a:ext>
            </a:extLst>
          </p:cNvPr>
          <p:cNvCxnSpPr/>
          <p:nvPr/>
        </p:nvCxnSpPr>
        <p:spPr>
          <a:xfrm>
            <a:off x="1482930" y="1798688"/>
            <a:ext cx="3594595" cy="0"/>
          </a:xfrm>
          <a:prstGeom prst="line">
            <a:avLst/>
          </a:prstGeom>
          <a:ln w="3492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716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362857" y="1494641"/>
            <a:ext cx="8994085" cy="3693319"/>
          </a:xfrm>
          <a:prstGeom prst="rect">
            <a:avLst/>
          </a:prstGeom>
          <a:noFill/>
        </p:spPr>
        <p:txBody>
          <a:bodyPr wrap="square" rtlCol="0">
            <a:spAutoFit/>
          </a:bodyPr>
          <a:lstStyle/>
          <a:p>
            <a:pPr defTabSz="685800" eaLnBrk="0" fontAlgn="base" hangingPunct="0">
              <a:spcBef>
                <a:spcPct val="0"/>
              </a:spcBef>
              <a:spcAft>
                <a:spcPct val="0"/>
              </a:spcAft>
              <a:defRPr/>
            </a:pPr>
            <a:r>
              <a:rPr lang="es-ES" sz="1800" b="1" kern="1200" dirty="0">
                <a:solidFill>
                  <a:schemeClr val="bg1"/>
                </a:solidFill>
                <a:ea typeface="+mn-ea"/>
                <a:cs typeface="+mn-cs"/>
              </a:rPr>
              <a:t>• Ayuda a mantener el equilibrio físico y psíquico, aumentando el bienestar, la estabilidad emotiva, la autoestima y la confianza en sí mismo, por lo que puede ser beneficioso para la depresión, otras alteraciones mentales o el riesgo de desarrollar demencia senil y Alzheimer.</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Refuerza el sistema inmune, reduciendo la incidencia de algunos tipos de cáncer (mama, colon, ...), y ayudando a la recuperación emocional y física (control de la fatiga) durante el tratamiento y la recuperación del cáncer.</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Contribuye a la integración y las relaciones sociales, aspecto fundamental en las personas mayores.</a:t>
            </a:r>
          </a:p>
          <a:p>
            <a:pPr defTabSz="685800" eaLnBrk="0" fontAlgn="base" hangingPunct="0">
              <a:spcBef>
                <a:spcPct val="0"/>
              </a:spcBef>
              <a:spcAft>
                <a:spcPct val="0"/>
              </a:spcAft>
              <a:defRPr/>
            </a:pPr>
            <a:endParaRPr lang="es-ES" sz="1800" b="1" kern="1200" dirty="0">
              <a:solidFill>
                <a:schemeClr val="bg1"/>
              </a:solidFill>
              <a:ea typeface="+mn-ea"/>
              <a:cs typeface="+mn-cs"/>
            </a:endParaRPr>
          </a:p>
          <a:p>
            <a:pPr defTabSz="685800" eaLnBrk="0" fontAlgn="base" hangingPunct="0">
              <a:spcBef>
                <a:spcPct val="0"/>
              </a:spcBef>
              <a:spcAft>
                <a:spcPct val="0"/>
              </a:spcAft>
              <a:defRPr/>
            </a:pPr>
            <a:r>
              <a:rPr lang="es-ES" sz="1800" b="1" kern="1200" dirty="0">
                <a:solidFill>
                  <a:schemeClr val="bg1"/>
                </a:solidFill>
                <a:ea typeface="+mn-ea"/>
                <a:cs typeface="+mn-cs"/>
              </a:rPr>
              <a:t>• Mejora la respuesta sexual del adulto y el anciano, debido a las adaptaciones circulatorias propias del ejercicio.</a:t>
            </a:r>
          </a:p>
        </p:txBody>
      </p:sp>
    </p:spTree>
    <p:extLst>
      <p:ext uri="{BB962C8B-B14F-4D97-AF65-F5344CB8AC3E}">
        <p14:creationId xmlns:p14="http://schemas.microsoft.com/office/powerpoint/2010/main" val="2477762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362857" y="1494641"/>
            <a:ext cx="8994085" cy="2031325"/>
          </a:xfrm>
          <a:prstGeom prst="rect">
            <a:avLst/>
          </a:prstGeom>
          <a:noFill/>
        </p:spPr>
        <p:txBody>
          <a:bodyPr wrap="square" rtlCol="0">
            <a:spAutoFit/>
          </a:bodyPr>
          <a:lstStyle/>
          <a:p>
            <a:pPr algn="just" defTabSz="685800" eaLnBrk="0" fontAlgn="base" hangingPunct="0">
              <a:spcBef>
                <a:spcPct val="0"/>
              </a:spcBef>
              <a:spcAft>
                <a:spcPct val="0"/>
              </a:spcAft>
              <a:defRPr/>
            </a:pPr>
            <a:r>
              <a:rPr lang="es-ES" sz="1800" b="1" kern="1200" dirty="0">
                <a:solidFill>
                  <a:schemeClr val="bg1"/>
                </a:solidFill>
                <a:ea typeface="+mn-ea"/>
                <a:cs typeface="+mn-cs"/>
              </a:rPr>
              <a:t>Previene el acortamiento de los telómeros (“tapones” moleculares que cierran los extremos de las cadenas de ADN, igual que los extremos de los cordones de los zapatos. Sin telómeros, el ADN se deshilacha y la célula se deteriora y muere).</a:t>
            </a:r>
          </a:p>
          <a:p>
            <a:pPr algn="just" defTabSz="685800" eaLnBrk="0" fontAlgn="base" hangingPunct="0">
              <a:spcBef>
                <a:spcPct val="0"/>
              </a:spcBef>
              <a:spcAft>
                <a:spcPct val="0"/>
              </a:spcAft>
              <a:defRPr/>
            </a:pPr>
            <a:endParaRPr lang="es-ES" sz="1800" b="1" kern="1200" dirty="0">
              <a:solidFill>
                <a:schemeClr val="bg1"/>
              </a:solidFill>
              <a:ea typeface="+mn-ea"/>
              <a:cs typeface="+mn-cs"/>
            </a:endParaRPr>
          </a:p>
          <a:p>
            <a:pPr algn="just" defTabSz="685800" eaLnBrk="0" fontAlgn="base" hangingPunct="0">
              <a:spcBef>
                <a:spcPct val="0"/>
              </a:spcBef>
              <a:spcAft>
                <a:spcPct val="0"/>
              </a:spcAft>
              <a:defRPr/>
            </a:pPr>
            <a:r>
              <a:rPr lang="es-ES" sz="1800" b="1" kern="1200" dirty="0">
                <a:solidFill>
                  <a:schemeClr val="bg1"/>
                </a:solidFill>
                <a:ea typeface="+mn-ea"/>
                <a:cs typeface="+mn-cs"/>
              </a:rPr>
              <a:t>La pérdida de los telómeros es uno de los mecanismos del envejecimiento celular, así que si conseguimos mantenerlos en forma moviéndonos, añadiremos un poco más de salud a los años y unos pocos más años a la vida.</a:t>
            </a:r>
          </a:p>
        </p:txBody>
      </p:sp>
      <p:sp>
        <p:nvSpPr>
          <p:cNvPr id="2" name="2 Rectángulo">
            <a:extLst>
              <a:ext uri="{FF2B5EF4-FFF2-40B4-BE49-F238E27FC236}">
                <a16:creationId xmlns:a16="http://schemas.microsoft.com/office/drawing/2014/main" id="{34A22B75-0C3E-AFE3-51B1-086828AB8730}"/>
              </a:ext>
            </a:extLst>
          </p:cNvPr>
          <p:cNvSpPr/>
          <p:nvPr/>
        </p:nvSpPr>
        <p:spPr>
          <a:xfrm>
            <a:off x="688440" y="4611972"/>
            <a:ext cx="8340436" cy="716849"/>
          </a:xfrm>
          <a:prstGeom prst="rect">
            <a:avLst/>
          </a:prstGeom>
          <a:ln>
            <a:noFill/>
          </a:ln>
        </p:spPr>
        <p:style>
          <a:lnRef idx="3">
            <a:schemeClr val="lt1"/>
          </a:lnRef>
          <a:fillRef idx="1">
            <a:schemeClr val="accent3"/>
          </a:fillRef>
          <a:effectRef idx="1">
            <a:schemeClr val="accent3"/>
          </a:effectRef>
          <a:fontRef idx="minor">
            <a:schemeClr val="lt1"/>
          </a:fontRef>
        </p:style>
        <p:txBody>
          <a:bodyPr wrap="square">
            <a:spAutoFit/>
          </a:bodyPr>
          <a:lstStyle/>
          <a:p>
            <a:pPr algn="ctr" defTabSz="685800" eaLnBrk="0" fontAlgn="base" hangingPunct="0">
              <a:spcBef>
                <a:spcPct val="0"/>
              </a:spcBef>
              <a:spcAft>
                <a:spcPct val="0"/>
              </a:spcAft>
              <a:defRPr/>
            </a:pPr>
            <a:r>
              <a:rPr lang="es-ES" sz="2000" kern="1200" dirty="0">
                <a:solidFill>
                  <a:schemeClr val="bg1"/>
                </a:solidFill>
                <a:latin typeface="Times New Roman" pitchFamily="18" charset="0"/>
                <a:ea typeface="+mn-ea"/>
                <a:cs typeface="+mn-cs"/>
              </a:rPr>
              <a:t>En definitiva, el EF es la principal “píldora” para luchar contra las consecuencias del envejecimiento</a:t>
            </a:r>
          </a:p>
        </p:txBody>
      </p:sp>
    </p:spTree>
    <p:extLst>
      <p:ext uri="{BB962C8B-B14F-4D97-AF65-F5344CB8AC3E}">
        <p14:creationId xmlns:p14="http://schemas.microsoft.com/office/powerpoint/2010/main" val="387632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BENEFICIOS DE LA ACTIVIDAD FISICA Y EL EJERCICIO FÍSICO EN PERSONAS MAYORES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11D0C49E-A830-6721-C11F-7891C54A0711}"/>
              </a:ext>
            </a:extLst>
          </p:cNvPr>
          <p:cNvSpPr txBox="1"/>
          <p:nvPr/>
        </p:nvSpPr>
        <p:spPr>
          <a:xfrm>
            <a:off x="5122860" y="1707072"/>
            <a:ext cx="3235963" cy="1997919"/>
          </a:xfrm>
          <a:prstGeom prst="rect">
            <a:avLst/>
          </a:prstGeom>
          <a:noFill/>
          <a:ln w="19050">
            <a:solidFill>
              <a:schemeClr val="bg1"/>
            </a:solidFill>
          </a:ln>
        </p:spPr>
        <p:txBody>
          <a:bodyPr wrap="square" rtlCol="0">
            <a:spAutoFit/>
          </a:bodyPr>
          <a:lstStyle/>
          <a:p>
            <a:pPr>
              <a:lnSpc>
                <a:spcPct val="150000"/>
              </a:lnSpc>
            </a:pPr>
            <a:r>
              <a:rPr lang="es-ES" sz="1400" dirty="0">
                <a:solidFill>
                  <a:schemeClr val="bg1"/>
                </a:solidFill>
              </a:rPr>
              <a:t>Fuerza y potencia</a:t>
            </a:r>
            <a:r>
              <a:rPr lang="es-ES" sz="1400" baseline="0" dirty="0">
                <a:solidFill>
                  <a:schemeClr val="bg1"/>
                </a:solidFill>
              </a:rPr>
              <a:t> </a:t>
            </a:r>
            <a:r>
              <a:rPr lang="es-ES" sz="1400" b="1" dirty="0" err="1">
                <a:solidFill>
                  <a:schemeClr val="bg1"/>
                </a:solidFill>
              </a:rPr>
              <a:t>Malbut</a:t>
            </a:r>
            <a:r>
              <a:rPr lang="es-ES" sz="1400" b="1" baseline="0" dirty="0" err="1">
                <a:solidFill>
                  <a:schemeClr val="bg1"/>
                </a:solidFill>
              </a:rPr>
              <a:t>&amp;Young</a:t>
            </a:r>
            <a:r>
              <a:rPr lang="es-ES" sz="1400" b="1" baseline="0" dirty="0">
                <a:solidFill>
                  <a:schemeClr val="bg1"/>
                </a:solidFill>
              </a:rPr>
              <a:t>, 1999</a:t>
            </a:r>
            <a:endParaRPr lang="es-ES" sz="1400" dirty="0">
              <a:solidFill>
                <a:schemeClr val="bg1"/>
              </a:solidFill>
            </a:endParaRPr>
          </a:p>
          <a:p>
            <a:pPr marL="0" marR="0" indent="0" algn="l" defTabSz="914400" rtl="0" eaLnBrk="1" fontAlgn="auto" latinLnBrk="0" hangingPunct="1">
              <a:lnSpc>
                <a:spcPct val="150000"/>
              </a:lnSpc>
              <a:spcBef>
                <a:spcPts val="0"/>
              </a:spcBef>
              <a:spcAft>
                <a:spcPts val="0"/>
              </a:spcAft>
              <a:buClrTx/>
              <a:buSzTx/>
              <a:buFontTx/>
              <a:buNone/>
              <a:tabLst/>
              <a:defRPr/>
            </a:pPr>
            <a:r>
              <a:rPr lang="es-ES" sz="1400" dirty="0">
                <a:solidFill>
                  <a:schemeClr val="bg1"/>
                </a:solidFill>
              </a:rPr>
              <a:t>Déficit de fuerza </a:t>
            </a:r>
            <a:r>
              <a:rPr kumimoji="0" lang="es-ES" sz="1400" b="1" i="0" u="none" strike="noStrike" kern="1200" cap="none" spc="0" normalizeH="0" baseline="0" noProof="0" dirty="0" err="1">
                <a:ln>
                  <a:noFill/>
                </a:ln>
                <a:solidFill>
                  <a:schemeClr val="bg1"/>
                </a:solidFill>
                <a:effectLst/>
                <a:uLnTx/>
                <a:uFillTx/>
                <a:latin typeface="+mn-lt"/>
                <a:ea typeface="+mn-ea"/>
                <a:cs typeface="+mn-cs"/>
              </a:rPr>
              <a:t>Bautmans</a:t>
            </a:r>
            <a:r>
              <a:rPr kumimoji="0" lang="es-ES" sz="1400" b="1" i="0" u="none" strike="noStrike" kern="1200" cap="none" spc="0" normalizeH="0" baseline="0" noProof="0" dirty="0">
                <a:ln>
                  <a:noFill/>
                </a:ln>
                <a:solidFill>
                  <a:schemeClr val="bg1"/>
                </a:solidFill>
                <a:effectLst/>
                <a:uLnTx/>
                <a:uFillTx/>
                <a:latin typeface="+mn-lt"/>
                <a:ea typeface="+mn-ea"/>
                <a:cs typeface="+mn-cs"/>
              </a:rPr>
              <a:t> et al., 2005</a:t>
            </a:r>
            <a:endParaRPr lang="es-ES" sz="1400" dirty="0">
              <a:solidFill>
                <a:schemeClr val="bg1"/>
              </a:solidFill>
            </a:endParaRPr>
          </a:p>
          <a:p>
            <a:pPr marL="0" marR="0" indent="0" algn="l" defTabSz="914400" rtl="0" eaLnBrk="1" fontAlgn="auto" latinLnBrk="0" hangingPunct="1">
              <a:lnSpc>
                <a:spcPct val="150000"/>
              </a:lnSpc>
              <a:spcBef>
                <a:spcPts val="0"/>
              </a:spcBef>
              <a:spcAft>
                <a:spcPts val="0"/>
              </a:spcAft>
              <a:buClrTx/>
              <a:buSzTx/>
              <a:buFontTx/>
              <a:buNone/>
              <a:tabLst/>
              <a:defRPr/>
            </a:pPr>
            <a:r>
              <a:rPr lang="es-ES" sz="1400" dirty="0">
                <a:solidFill>
                  <a:schemeClr val="bg1"/>
                </a:solidFill>
              </a:rPr>
              <a:t>Caídas </a:t>
            </a:r>
            <a:r>
              <a:rPr kumimoji="0" lang="es-ES" sz="1400" b="1" i="0" u="none" strike="noStrike" kern="1200" cap="none" spc="0" normalizeH="0" baseline="0" noProof="0" dirty="0">
                <a:ln>
                  <a:noFill/>
                </a:ln>
                <a:solidFill>
                  <a:schemeClr val="bg1"/>
                </a:solidFill>
                <a:effectLst/>
                <a:uLnTx/>
                <a:uFillTx/>
                <a:latin typeface="+mn-lt"/>
                <a:ea typeface="+mn-ea"/>
                <a:cs typeface="+mn-cs"/>
              </a:rPr>
              <a:t>Pérez-Ros et al., 2016</a:t>
            </a:r>
            <a:endParaRPr lang="es-ES" sz="1400" dirty="0">
              <a:solidFill>
                <a:schemeClr val="bg1"/>
              </a:solidFill>
            </a:endParaRPr>
          </a:p>
          <a:p>
            <a:pPr marL="0" marR="0" indent="0" algn="l" defTabSz="914400" rtl="0" eaLnBrk="1" fontAlgn="auto" latinLnBrk="0" hangingPunct="1">
              <a:lnSpc>
                <a:spcPct val="150000"/>
              </a:lnSpc>
              <a:spcBef>
                <a:spcPts val="0"/>
              </a:spcBef>
              <a:spcAft>
                <a:spcPts val="0"/>
              </a:spcAft>
              <a:buClrTx/>
              <a:buSzTx/>
              <a:buFontTx/>
              <a:buNone/>
              <a:tabLst/>
              <a:defRPr/>
            </a:pPr>
            <a:r>
              <a:rPr lang="es-ES" sz="1400" dirty="0">
                <a:solidFill>
                  <a:schemeClr val="bg1"/>
                </a:solidFill>
              </a:rPr>
              <a:t>VO2 Max </a:t>
            </a:r>
            <a:r>
              <a:rPr kumimoji="0" lang="es-ES" sz="1400" b="1" i="0" u="none" strike="noStrike" kern="1200" cap="none" spc="0" normalizeH="0" baseline="0" noProof="0" dirty="0">
                <a:ln>
                  <a:noFill/>
                </a:ln>
                <a:solidFill>
                  <a:schemeClr val="bg1"/>
                </a:solidFill>
                <a:effectLst/>
                <a:uLnTx/>
                <a:uFillTx/>
                <a:latin typeface="+mn-lt"/>
                <a:ea typeface="+mn-ea"/>
                <a:cs typeface="+mn-cs"/>
              </a:rPr>
              <a:t>Valenzuela et al., 2019</a:t>
            </a:r>
            <a:endParaRPr lang="es-ES" sz="1400" dirty="0">
              <a:solidFill>
                <a:schemeClr val="bg1"/>
              </a:solidFill>
            </a:endParaRPr>
          </a:p>
          <a:p>
            <a:pPr marL="0" marR="0" indent="0" algn="l" defTabSz="914400" rtl="0" eaLnBrk="1" fontAlgn="auto" latinLnBrk="0" hangingPunct="1">
              <a:lnSpc>
                <a:spcPct val="150000"/>
              </a:lnSpc>
              <a:spcBef>
                <a:spcPts val="0"/>
              </a:spcBef>
              <a:spcAft>
                <a:spcPts val="0"/>
              </a:spcAft>
              <a:buClrTx/>
              <a:buSzTx/>
              <a:buFontTx/>
              <a:buNone/>
              <a:tabLst/>
              <a:defRPr/>
            </a:pPr>
            <a:r>
              <a:rPr lang="es-ES" sz="1400" dirty="0">
                <a:solidFill>
                  <a:schemeClr val="bg1"/>
                </a:solidFill>
              </a:rPr>
              <a:t>Masa grasa </a:t>
            </a:r>
            <a:r>
              <a:rPr kumimoji="0" lang="es-ES" sz="1400" b="1" i="0" u="none" strike="noStrike" kern="1200" cap="none" spc="0" normalizeH="0" baseline="0" noProof="0" dirty="0">
                <a:ln>
                  <a:noFill/>
                </a:ln>
                <a:solidFill>
                  <a:schemeClr val="bg1"/>
                </a:solidFill>
                <a:effectLst/>
                <a:uLnTx/>
                <a:uFillTx/>
                <a:latin typeface="+mn-lt"/>
                <a:ea typeface="+mn-ea"/>
                <a:cs typeface="+mn-cs"/>
              </a:rPr>
              <a:t>Vogel et al., 2009</a:t>
            </a:r>
            <a:endParaRPr lang="es-ES" sz="1400" dirty="0">
              <a:solidFill>
                <a:schemeClr val="bg1"/>
              </a:solidFill>
            </a:endParaRPr>
          </a:p>
          <a:p>
            <a:pPr marL="0" marR="0" indent="0" algn="l" defTabSz="914400" rtl="0" eaLnBrk="1" fontAlgn="auto" latinLnBrk="0" hangingPunct="1">
              <a:lnSpc>
                <a:spcPct val="150000"/>
              </a:lnSpc>
              <a:spcBef>
                <a:spcPts val="0"/>
              </a:spcBef>
              <a:spcAft>
                <a:spcPts val="0"/>
              </a:spcAft>
              <a:buClrTx/>
              <a:buSzTx/>
              <a:buFontTx/>
              <a:buNone/>
              <a:tabLst/>
              <a:defRPr/>
            </a:pPr>
            <a:r>
              <a:rPr lang="es-ES" sz="1400" dirty="0">
                <a:solidFill>
                  <a:schemeClr val="bg1"/>
                </a:solidFill>
              </a:rPr>
              <a:t>Agilidad </a:t>
            </a:r>
            <a:r>
              <a:rPr kumimoji="0" lang="es-ES" sz="1400" b="1" i="0" u="none" strike="noStrike" kern="1200" cap="none" spc="0" normalizeH="0" baseline="0" noProof="0" dirty="0">
                <a:ln>
                  <a:noFill/>
                </a:ln>
                <a:solidFill>
                  <a:schemeClr val="bg1"/>
                </a:solidFill>
                <a:effectLst/>
                <a:uLnTx/>
                <a:uFillTx/>
                <a:latin typeface="+mn-lt"/>
                <a:ea typeface="+mn-ea"/>
                <a:cs typeface="+mn-cs"/>
              </a:rPr>
              <a:t>Vaccaro et al., 2019</a:t>
            </a:r>
            <a:r>
              <a:rPr lang="es-ES" sz="1400" dirty="0">
                <a:solidFill>
                  <a:schemeClr val="bg1"/>
                </a:solidFill>
              </a:rPr>
              <a:t> </a:t>
            </a:r>
          </a:p>
        </p:txBody>
      </p:sp>
      <p:sp>
        <p:nvSpPr>
          <p:cNvPr id="6" name="CuadroTexto 5">
            <a:extLst>
              <a:ext uri="{FF2B5EF4-FFF2-40B4-BE49-F238E27FC236}">
                <a16:creationId xmlns:a16="http://schemas.microsoft.com/office/drawing/2014/main" id="{0D3ECE04-6D67-D858-2CAF-FB362ADA9714}"/>
              </a:ext>
            </a:extLst>
          </p:cNvPr>
          <p:cNvSpPr txBox="1"/>
          <p:nvPr/>
        </p:nvSpPr>
        <p:spPr>
          <a:xfrm>
            <a:off x="5122860" y="3799679"/>
            <a:ext cx="3235963" cy="1997919"/>
          </a:xfrm>
          <a:prstGeom prst="rect">
            <a:avLst/>
          </a:prstGeom>
          <a:noFill/>
          <a:ln w="19050">
            <a:solidFill>
              <a:schemeClr val="bg1"/>
            </a:solidFill>
          </a:ln>
        </p:spPr>
        <p:txBody>
          <a:bodyPr wrap="square" rtlCol="0">
            <a:spAutoFit/>
          </a:bodyPr>
          <a:lstStyle/>
          <a:p>
            <a:pPr algn="just">
              <a:lnSpc>
                <a:spcPct val="150000"/>
              </a:lnSpc>
            </a:pPr>
            <a:r>
              <a:rPr lang="es-ES" sz="1400" b="1" dirty="0">
                <a:solidFill>
                  <a:schemeClr val="bg1"/>
                </a:solidFill>
              </a:rPr>
              <a:t>REDUCCIÓN</a:t>
            </a:r>
            <a:r>
              <a:rPr lang="es-ES" sz="1400" b="1" baseline="0" dirty="0">
                <a:solidFill>
                  <a:schemeClr val="bg1"/>
                </a:solidFill>
              </a:rPr>
              <a:t> DE:</a:t>
            </a:r>
          </a:p>
          <a:p>
            <a:pPr marL="0" marR="0" indent="0" algn="l" defTabSz="914400" rtl="0" eaLnBrk="1" fontAlgn="auto" latinLnBrk="0" hangingPunct="1">
              <a:lnSpc>
                <a:spcPct val="150000"/>
              </a:lnSpc>
              <a:spcBef>
                <a:spcPts val="0"/>
              </a:spcBef>
              <a:spcAft>
                <a:spcPts val="0"/>
              </a:spcAft>
              <a:buClrTx/>
              <a:buSzTx/>
              <a:buFontTx/>
              <a:buNone/>
              <a:tabLst/>
              <a:defRPr/>
            </a:pPr>
            <a:r>
              <a:rPr lang="es-ES" sz="1400" baseline="0" dirty="0">
                <a:solidFill>
                  <a:schemeClr val="bg1"/>
                </a:solidFill>
              </a:rPr>
              <a:t>Enfermedad coronaria </a:t>
            </a:r>
            <a:r>
              <a:rPr kumimoji="0" lang="es-ES" sz="1400" b="1" i="0" u="none" strike="noStrike" kern="1200" cap="none" spc="0" normalizeH="0" baseline="0" noProof="0" dirty="0">
                <a:ln>
                  <a:noFill/>
                </a:ln>
                <a:solidFill>
                  <a:schemeClr val="bg1"/>
                </a:solidFill>
                <a:effectLst/>
                <a:uLnTx/>
                <a:uFillTx/>
                <a:latin typeface="+mn-lt"/>
                <a:ea typeface="+mn-ea"/>
                <a:cs typeface="+mn-cs"/>
              </a:rPr>
              <a:t>Vogel et al., 2009</a:t>
            </a:r>
            <a:endParaRPr lang="es-ES" sz="1400" baseline="0" dirty="0">
              <a:solidFill>
                <a:schemeClr val="bg1"/>
              </a:solidFill>
            </a:endParaRPr>
          </a:p>
          <a:p>
            <a:pPr marL="0" marR="0" indent="0" algn="l" defTabSz="914400" rtl="0" eaLnBrk="1" fontAlgn="auto" latinLnBrk="0" hangingPunct="1">
              <a:lnSpc>
                <a:spcPct val="150000"/>
              </a:lnSpc>
              <a:spcBef>
                <a:spcPts val="0"/>
              </a:spcBef>
              <a:spcAft>
                <a:spcPts val="0"/>
              </a:spcAft>
              <a:buClrTx/>
              <a:buSzTx/>
              <a:buFontTx/>
              <a:buNone/>
              <a:tabLst/>
              <a:defRPr/>
            </a:pPr>
            <a:r>
              <a:rPr lang="es-ES" sz="1400" baseline="0" dirty="0">
                <a:solidFill>
                  <a:schemeClr val="bg1"/>
                </a:solidFill>
              </a:rPr>
              <a:t>Diabetes tipo II </a:t>
            </a:r>
            <a:r>
              <a:rPr kumimoji="0" lang="es-ES" sz="1400" b="1" i="0" u="none" strike="noStrike" kern="1200" cap="none" spc="0" normalizeH="0" baseline="0" noProof="0" dirty="0">
                <a:ln>
                  <a:noFill/>
                </a:ln>
                <a:solidFill>
                  <a:schemeClr val="bg1"/>
                </a:solidFill>
                <a:effectLst/>
                <a:uLnTx/>
                <a:uFillTx/>
                <a:latin typeface="+mn-lt"/>
                <a:ea typeface="+mn-ea"/>
                <a:cs typeface="+mn-cs"/>
              </a:rPr>
              <a:t>Hakkinen et al., 2009</a:t>
            </a:r>
            <a:endParaRPr lang="es-ES" sz="1400" baseline="0" dirty="0">
              <a:solidFill>
                <a:schemeClr val="bg1"/>
              </a:solidFill>
            </a:endParaRPr>
          </a:p>
          <a:p>
            <a:pPr marL="0" marR="0" indent="0" algn="l" defTabSz="914400" rtl="0" eaLnBrk="1" fontAlgn="auto" latinLnBrk="0" hangingPunct="1">
              <a:lnSpc>
                <a:spcPct val="150000"/>
              </a:lnSpc>
              <a:spcBef>
                <a:spcPts val="0"/>
              </a:spcBef>
              <a:spcAft>
                <a:spcPts val="0"/>
              </a:spcAft>
              <a:buClrTx/>
              <a:buSzTx/>
              <a:buFontTx/>
              <a:buNone/>
              <a:tabLst/>
              <a:defRPr/>
            </a:pPr>
            <a:r>
              <a:rPr lang="es-ES" sz="1400" baseline="0" dirty="0">
                <a:solidFill>
                  <a:schemeClr val="bg1"/>
                </a:solidFill>
              </a:rPr>
              <a:t>Osteoartritis </a:t>
            </a:r>
            <a:r>
              <a:rPr kumimoji="0" lang="es-ES" sz="1400" b="1" i="0" u="none" strike="noStrike" kern="1200" cap="none" spc="0" normalizeH="0" baseline="0" noProof="0" dirty="0" err="1">
                <a:ln>
                  <a:noFill/>
                </a:ln>
                <a:solidFill>
                  <a:schemeClr val="bg1"/>
                </a:solidFill>
                <a:effectLst/>
                <a:uLnTx/>
                <a:uFillTx/>
                <a:latin typeface="+mn-lt"/>
                <a:ea typeface="+mn-ea"/>
                <a:cs typeface="+mn-cs"/>
              </a:rPr>
              <a:t>Novelli</a:t>
            </a:r>
            <a:r>
              <a:rPr kumimoji="0" lang="es-ES" sz="1400" b="1" i="0" u="none" strike="noStrike" kern="1200" cap="none" spc="0" normalizeH="0" baseline="0" noProof="0" dirty="0">
                <a:ln>
                  <a:noFill/>
                </a:ln>
                <a:solidFill>
                  <a:schemeClr val="bg1"/>
                </a:solidFill>
                <a:effectLst/>
                <a:uLnTx/>
                <a:uFillTx/>
                <a:latin typeface="+mn-lt"/>
                <a:ea typeface="+mn-ea"/>
                <a:cs typeface="+mn-cs"/>
              </a:rPr>
              <a:t> et al., 2012</a:t>
            </a:r>
          </a:p>
          <a:p>
            <a:pPr marL="0" marR="0" indent="0" algn="l" defTabSz="914400" rtl="0" eaLnBrk="1" fontAlgn="auto" latinLnBrk="0" hangingPunct="1">
              <a:lnSpc>
                <a:spcPct val="150000"/>
              </a:lnSpc>
              <a:spcBef>
                <a:spcPts val="0"/>
              </a:spcBef>
              <a:spcAft>
                <a:spcPts val="0"/>
              </a:spcAft>
              <a:buClrTx/>
              <a:buSzTx/>
              <a:buFontTx/>
              <a:buNone/>
              <a:tabLst/>
              <a:defRPr/>
            </a:pPr>
            <a:r>
              <a:rPr lang="es-ES" sz="1400" baseline="0" dirty="0">
                <a:solidFill>
                  <a:schemeClr val="bg1"/>
                </a:solidFill>
              </a:rPr>
              <a:t>Diferentes tipos de cáncer (mama, colon, pulmón…)</a:t>
            </a:r>
          </a:p>
        </p:txBody>
      </p:sp>
      <p:sp>
        <p:nvSpPr>
          <p:cNvPr id="10" name="15 Elipse">
            <a:extLst>
              <a:ext uri="{FF2B5EF4-FFF2-40B4-BE49-F238E27FC236}">
                <a16:creationId xmlns:a16="http://schemas.microsoft.com/office/drawing/2014/main" id="{9528D902-8275-AB7F-2A9A-DF03E97FA30A}"/>
              </a:ext>
            </a:extLst>
          </p:cNvPr>
          <p:cNvSpPr/>
          <p:nvPr/>
        </p:nvSpPr>
        <p:spPr>
          <a:xfrm>
            <a:off x="857221" y="1861167"/>
            <a:ext cx="1720669" cy="1357185"/>
          </a:xfrm>
          <a:prstGeom prst="ellipse">
            <a:avLst/>
          </a:prstGeom>
          <a:solidFill>
            <a:srgbClr val="EEF4C4"/>
          </a:solidFill>
          <a:ln w="57150">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400" b="1" dirty="0">
                <a:solidFill>
                  <a:schemeClr val="tx1">
                    <a:lumMod val="75000"/>
                    <a:lumOff val="25000"/>
                  </a:schemeClr>
                </a:solidFill>
              </a:rPr>
              <a:t>A NIVEL FISIOLÓGICO Y FUNCIONAL</a:t>
            </a:r>
          </a:p>
        </p:txBody>
      </p:sp>
      <p:pic>
        <p:nvPicPr>
          <p:cNvPr id="1026" name="Picture 2" descr="Anciano haciendo ejercicios | Vector Premium">
            <a:extLst>
              <a:ext uri="{FF2B5EF4-FFF2-40B4-BE49-F238E27FC236}">
                <a16:creationId xmlns:a16="http://schemas.microsoft.com/office/drawing/2014/main" id="{8CF92D38-5B0D-4844-FB88-5E200B31147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85" r="485"/>
          <a:stretch/>
        </p:blipFill>
        <p:spPr bwMode="auto">
          <a:xfrm>
            <a:off x="1964376" y="3084427"/>
            <a:ext cx="2549582" cy="2549582"/>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782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BENEFICIOS DE LA ACTIVIDAD FISICA Y EL EJERCICIO FÍSICO EN PERSONAS MAYORES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11D0C49E-A830-6721-C11F-7891C54A0711}"/>
              </a:ext>
            </a:extLst>
          </p:cNvPr>
          <p:cNvSpPr txBox="1"/>
          <p:nvPr/>
        </p:nvSpPr>
        <p:spPr>
          <a:xfrm>
            <a:off x="5049546" y="2090916"/>
            <a:ext cx="3235963" cy="1815882"/>
          </a:xfrm>
          <a:prstGeom prst="rect">
            <a:avLst/>
          </a:prstGeom>
          <a:noFill/>
          <a:ln w="19050">
            <a:solidFill>
              <a:schemeClr val="bg1"/>
            </a:solidFill>
          </a:ln>
        </p:spPr>
        <p:txBody>
          <a:bodyPr wrap="square" rtlCol="0">
            <a:spAutoFit/>
          </a:bodyPr>
          <a:lstStyle/>
          <a:p>
            <a:pPr marL="0" marR="0" indent="0" algn="l" defTabSz="914400" rtl="0" eaLnBrk="1" fontAlgn="auto" latinLnBrk="0" hangingPunct="1">
              <a:spcBef>
                <a:spcPts val="0"/>
              </a:spcBef>
              <a:spcAft>
                <a:spcPts val="0"/>
              </a:spcAft>
              <a:buClrTx/>
              <a:buSzTx/>
              <a:buFontTx/>
              <a:buNone/>
              <a:tabLst/>
              <a:defRPr/>
            </a:pPr>
            <a:r>
              <a:rPr lang="es-ES" sz="1400" dirty="0">
                <a:solidFill>
                  <a:schemeClr val="bg1"/>
                </a:solidFill>
              </a:rPr>
              <a:t>Función cognitiva </a:t>
            </a:r>
            <a:r>
              <a:rPr kumimoji="0" lang="es-ES" sz="1400" b="1" i="0" u="none" strike="noStrike" kern="1200" cap="none" spc="0" normalizeH="0" baseline="0" noProof="0" dirty="0" err="1">
                <a:ln>
                  <a:noFill/>
                </a:ln>
                <a:solidFill>
                  <a:schemeClr val="bg1"/>
                </a:solidFill>
                <a:effectLst/>
                <a:uLnTx/>
                <a:uFillTx/>
                <a:ea typeface="+mn-ea"/>
                <a:cs typeface="+mn-cs"/>
              </a:rPr>
              <a:t>Cassilhas</a:t>
            </a:r>
            <a:r>
              <a:rPr kumimoji="0" lang="es-ES" sz="1400" b="1" i="0" u="none" strike="noStrike" kern="1200" cap="none" spc="0" normalizeH="0" baseline="0" noProof="0" dirty="0">
                <a:ln>
                  <a:noFill/>
                </a:ln>
                <a:solidFill>
                  <a:schemeClr val="bg1"/>
                </a:solidFill>
                <a:effectLst/>
                <a:uLnTx/>
                <a:uFillTx/>
                <a:ea typeface="+mn-ea"/>
                <a:cs typeface="+mn-cs"/>
              </a:rPr>
              <a:t> et al., 2007</a:t>
            </a:r>
            <a:endParaRPr lang="es-ES" sz="1400" dirty="0">
              <a:solidFill>
                <a:schemeClr val="bg1"/>
              </a:solidFill>
            </a:endParaRPr>
          </a:p>
          <a:p>
            <a:r>
              <a:rPr lang="es-ES" sz="1400" dirty="0">
                <a:solidFill>
                  <a:schemeClr val="bg1"/>
                </a:solidFill>
              </a:rPr>
              <a:t>Volumen hipocampo </a:t>
            </a:r>
            <a:r>
              <a:rPr kumimoji="0" lang="es-ES" sz="1400" b="1" i="0" u="none" strike="noStrike" kern="1200" cap="none" spc="0" normalizeH="0" baseline="0" noProof="0" dirty="0" err="1">
                <a:ln>
                  <a:noFill/>
                </a:ln>
                <a:solidFill>
                  <a:schemeClr val="bg1"/>
                </a:solidFill>
                <a:effectLst/>
                <a:uLnTx/>
                <a:uFillTx/>
                <a:ea typeface="+mn-ea"/>
                <a:cs typeface="+mn-cs"/>
              </a:rPr>
              <a:t>Firth</a:t>
            </a:r>
            <a:r>
              <a:rPr kumimoji="0" lang="es-ES" sz="1400" b="1" i="0" u="none" strike="noStrike" kern="1200" cap="none" spc="0" normalizeH="0" baseline="0" noProof="0" dirty="0">
                <a:ln>
                  <a:noFill/>
                </a:ln>
                <a:solidFill>
                  <a:schemeClr val="bg1"/>
                </a:solidFill>
                <a:effectLst/>
                <a:uLnTx/>
                <a:uFillTx/>
                <a:ea typeface="+mn-ea"/>
                <a:cs typeface="+mn-cs"/>
              </a:rPr>
              <a:t> et al., 2018</a:t>
            </a:r>
            <a:endParaRPr lang="es-ES" sz="1400" dirty="0">
              <a:solidFill>
                <a:schemeClr val="bg1"/>
              </a:solidFill>
            </a:endParaRPr>
          </a:p>
          <a:p>
            <a:r>
              <a:rPr lang="es-ES" sz="1400" dirty="0">
                <a:solidFill>
                  <a:schemeClr val="bg1"/>
                </a:solidFill>
              </a:rPr>
              <a:t>BDNF </a:t>
            </a:r>
            <a:r>
              <a:rPr kumimoji="0" lang="es-ES" sz="1400" b="1" i="0" u="none" strike="noStrike" kern="1200" cap="none" spc="0" normalizeH="0" baseline="0" noProof="0" dirty="0">
                <a:ln>
                  <a:noFill/>
                </a:ln>
                <a:solidFill>
                  <a:schemeClr val="bg1"/>
                </a:solidFill>
                <a:effectLst/>
                <a:uLnTx/>
                <a:uFillTx/>
                <a:ea typeface="+mn-ea"/>
                <a:cs typeface="+mn-cs"/>
              </a:rPr>
              <a:t>Vaughan et al., 2014</a:t>
            </a:r>
            <a:endParaRPr lang="es-ES" sz="1400" dirty="0">
              <a:solidFill>
                <a:schemeClr val="bg1"/>
              </a:solidFill>
            </a:endParaRPr>
          </a:p>
          <a:p>
            <a:r>
              <a:rPr lang="es-ES" sz="1400" dirty="0">
                <a:solidFill>
                  <a:schemeClr val="bg1"/>
                </a:solidFill>
              </a:rPr>
              <a:t>Integridad materia blanca </a:t>
            </a:r>
          </a:p>
          <a:p>
            <a:r>
              <a:rPr kumimoji="0" lang="es-ES" sz="1400" b="1" i="0" u="none" strike="noStrike" kern="1200" cap="none" spc="0" normalizeH="0" baseline="0" noProof="0" dirty="0" err="1">
                <a:ln>
                  <a:noFill/>
                </a:ln>
                <a:solidFill>
                  <a:schemeClr val="bg1"/>
                </a:solidFill>
                <a:effectLst/>
                <a:uLnTx/>
                <a:uFillTx/>
                <a:ea typeface="+mn-ea"/>
                <a:cs typeface="+mn-cs"/>
              </a:rPr>
              <a:t>Voss</a:t>
            </a:r>
            <a:r>
              <a:rPr kumimoji="0" lang="es-ES" sz="1400" b="1" i="0" u="none" strike="noStrike" kern="1200" cap="none" spc="0" normalizeH="0" baseline="0" noProof="0" dirty="0">
                <a:ln>
                  <a:noFill/>
                </a:ln>
                <a:solidFill>
                  <a:schemeClr val="bg1"/>
                </a:solidFill>
                <a:effectLst/>
                <a:uLnTx/>
                <a:uFillTx/>
                <a:ea typeface="+mn-ea"/>
                <a:cs typeface="+mn-cs"/>
              </a:rPr>
              <a:t> et al., 2013</a:t>
            </a:r>
            <a:endParaRPr lang="es-ES" sz="1400" dirty="0">
              <a:solidFill>
                <a:schemeClr val="bg1"/>
              </a:solidFill>
            </a:endParaRPr>
          </a:p>
          <a:p>
            <a:r>
              <a:rPr lang="es-ES" sz="1400" dirty="0">
                <a:solidFill>
                  <a:schemeClr val="bg1"/>
                </a:solidFill>
              </a:rPr>
              <a:t>Procesamiento información </a:t>
            </a:r>
            <a:r>
              <a:rPr kumimoji="0" lang="es-ES" sz="1400" b="1" i="0" u="none" strike="noStrike" kern="1200" cap="none" spc="0" normalizeH="0" baseline="0" noProof="0" dirty="0">
                <a:ln>
                  <a:noFill/>
                </a:ln>
                <a:solidFill>
                  <a:schemeClr val="bg1"/>
                </a:solidFill>
                <a:effectLst/>
                <a:uLnTx/>
                <a:uFillTx/>
                <a:ea typeface="+mn-ea"/>
                <a:cs typeface="+mn-cs"/>
              </a:rPr>
              <a:t>Coetsee &amp; </a:t>
            </a:r>
            <a:r>
              <a:rPr kumimoji="0" lang="es-ES" sz="1400" b="1" i="0" u="none" strike="noStrike" kern="1200" cap="none" spc="0" normalizeH="0" baseline="0" noProof="0" dirty="0" err="1">
                <a:ln>
                  <a:noFill/>
                </a:ln>
                <a:solidFill>
                  <a:schemeClr val="bg1"/>
                </a:solidFill>
                <a:effectLst/>
                <a:uLnTx/>
                <a:uFillTx/>
                <a:ea typeface="+mn-ea"/>
                <a:cs typeface="+mn-cs"/>
              </a:rPr>
              <a:t>Terblanche</a:t>
            </a:r>
            <a:r>
              <a:rPr kumimoji="0" lang="es-ES" sz="1400" b="1" i="0" u="none" strike="noStrike" kern="1200" cap="none" spc="0" normalizeH="0" baseline="0" noProof="0" dirty="0">
                <a:ln>
                  <a:noFill/>
                </a:ln>
                <a:solidFill>
                  <a:schemeClr val="bg1"/>
                </a:solidFill>
                <a:effectLst/>
                <a:uLnTx/>
                <a:uFillTx/>
                <a:ea typeface="+mn-ea"/>
                <a:cs typeface="+mn-cs"/>
              </a:rPr>
              <a:t>, 2017</a:t>
            </a:r>
            <a:endParaRPr lang="es-ES" sz="1400" dirty="0">
              <a:solidFill>
                <a:schemeClr val="bg1"/>
              </a:solidFill>
            </a:endParaRPr>
          </a:p>
          <a:p>
            <a:r>
              <a:rPr lang="es-ES" sz="1400" dirty="0">
                <a:solidFill>
                  <a:schemeClr val="bg1"/>
                </a:solidFill>
              </a:rPr>
              <a:t>Memoria </a:t>
            </a:r>
            <a:r>
              <a:rPr kumimoji="0" lang="es-ES" sz="1400" b="1" i="0" u="none" strike="noStrike" kern="1200" cap="none" spc="0" normalizeH="0" baseline="0" noProof="0" dirty="0">
                <a:ln>
                  <a:noFill/>
                </a:ln>
                <a:solidFill>
                  <a:schemeClr val="bg1"/>
                </a:solidFill>
                <a:effectLst/>
                <a:uLnTx/>
                <a:uFillTx/>
                <a:ea typeface="+mn-ea"/>
                <a:cs typeface="+mn-cs"/>
              </a:rPr>
              <a:t>Vaccaro et al., 2019</a:t>
            </a:r>
            <a:endParaRPr lang="es-ES" sz="1400" dirty="0">
              <a:solidFill>
                <a:schemeClr val="bg1"/>
              </a:solidFill>
            </a:endParaRPr>
          </a:p>
        </p:txBody>
      </p:sp>
      <p:sp>
        <p:nvSpPr>
          <p:cNvPr id="6" name="CuadroTexto 5">
            <a:extLst>
              <a:ext uri="{FF2B5EF4-FFF2-40B4-BE49-F238E27FC236}">
                <a16:creationId xmlns:a16="http://schemas.microsoft.com/office/drawing/2014/main" id="{0D3ECE04-6D67-D858-2CAF-FB362ADA9714}"/>
              </a:ext>
            </a:extLst>
          </p:cNvPr>
          <p:cNvSpPr txBox="1"/>
          <p:nvPr/>
        </p:nvSpPr>
        <p:spPr>
          <a:xfrm>
            <a:off x="5049546" y="4149787"/>
            <a:ext cx="3235963" cy="1351588"/>
          </a:xfrm>
          <a:prstGeom prst="rect">
            <a:avLst/>
          </a:prstGeom>
          <a:noFill/>
          <a:ln w="19050">
            <a:solidFill>
              <a:schemeClr val="bg1"/>
            </a:solidFill>
          </a:ln>
        </p:spPr>
        <p:txBody>
          <a:bodyPr wrap="square" rtlCol="0">
            <a:spAutoFit/>
          </a:bodyPr>
          <a:lstStyle/>
          <a:p>
            <a:pPr algn="just">
              <a:lnSpc>
                <a:spcPct val="150000"/>
              </a:lnSpc>
            </a:pPr>
            <a:r>
              <a:rPr lang="es-ES" sz="1400" dirty="0">
                <a:solidFill>
                  <a:schemeClr val="bg1"/>
                </a:solidFill>
              </a:rPr>
              <a:t>Reducción</a:t>
            </a:r>
            <a:r>
              <a:rPr lang="es-ES" sz="1400" baseline="0" dirty="0">
                <a:solidFill>
                  <a:schemeClr val="bg1"/>
                </a:solidFill>
              </a:rPr>
              <a:t> de:</a:t>
            </a:r>
          </a:p>
          <a:p>
            <a:pPr>
              <a:lnSpc>
                <a:spcPct val="150000"/>
              </a:lnSpc>
            </a:pPr>
            <a:r>
              <a:rPr lang="es-ES" sz="1400" baseline="0" dirty="0">
                <a:solidFill>
                  <a:schemeClr val="bg1"/>
                </a:solidFill>
              </a:rPr>
              <a:t>Demencia </a:t>
            </a:r>
            <a:r>
              <a:rPr kumimoji="0" lang="es-ES" sz="1400" b="1" i="0" u="none" strike="noStrike" kern="1200" cap="none" spc="0" normalizeH="0" baseline="0" noProof="0" dirty="0" err="1">
                <a:ln>
                  <a:noFill/>
                </a:ln>
                <a:solidFill>
                  <a:schemeClr val="bg1"/>
                </a:solidFill>
                <a:effectLst/>
                <a:uLnTx/>
                <a:uFillTx/>
                <a:latin typeface="+mn-lt"/>
                <a:ea typeface="+mn-ea"/>
                <a:cs typeface="+mn-cs"/>
              </a:rPr>
              <a:t>Aarsland</a:t>
            </a:r>
            <a:r>
              <a:rPr kumimoji="0" lang="es-ES" sz="1400" b="1" i="0" u="none" strike="noStrike" kern="1200" cap="none" spc="0" normalizeH="0" baseline="0" noProof="0" dirty="0">
                <a:ln>
                  <a:noFill/>
                </a:ln>
                <a:solidFill>
                  <a:schemeClr val="bg1"/>
                </a:solidFill>
                <a:effectLst/>
                <a:uLnTx/>
                <a:uFillTx/>
                <a:latin typeface="+mn-lt"/>
                <a:ea typeface="+mn-ea"/>
                <a:cs typeface="+mn-cs"/>
              </a:rPr>
              <a:t> et al., 2010</a:t>
            </a:r>
            <a:endParaRPr lang="es-ES" sz="1400" baseline="0" dirty="0">
              <a:solidFill>
                <a:schemeClr val="bg1"/>
              </a:solidFill>
            </a:endParaRPr>
          </a:p>
          <a:p>
            <a:pPr>
              <a:lnSpc>
                <a:spcPct val="150000"/>
              </a:lnSpc>
            </a:pPr>
            <a:r>
              <a:rPr lang="es-ES" sz="1400" baseline="0" dirty="0">
                <a:solidFill>
                  <a:schemeClr val="bg1"/>
                </a:solidFill>
              </a:rPr>
              <a:t>MCI </a:t>
            </a:r>
            <a:r>
              <a:rPr kumimoji="0" lang="es-ES" sz="1400" b="1" i="0" u="none" strike="noStrike" kern="1200" cap="none" spc="0" normalizeH="0" baseline="0" noProof="0" dirty="0" err="1">
                <a:ln>
                  <a:noFill/>
                </a:ln>
                <a:solidFill>
                  <a:schemeClr val="bg1"/>
                </a:solidFill>
                <a:effectLst/>
                <a:uLnTx/>
                <a:uFillTx/>
                <a:latin typeface="+mn-lt"/>
                <a:ea typeface="+mn-ea"/>
                <a:cs typeface="+mn-cs"/>
              </a:rPr>
              <a:t>Geda</a:t>
            </a:r>
            <a:r>
              <a:rPr kumimoji="0" lang="es-ES" sz="1400" b="1" i="0" u="none" strike="noStrike" kern="1200" cap="none" spc="0" normalizeH="0" baseline="0" noProof="0" dirty="0">
                <a:ln>
                  <a:noFill/>
                </a:ln>
                <a:solidFill>
                  <a:schemeClr val="bg1"/>
                </a:solidFill>
                <a:effectLst/>
                <a:uLnTx/>
                <a:uFillTx/>
                <a:latin typeface="+mn-lt"/>
                <a:ea typeface="+mn-ea"/>
                <a:cs typeface="+mn-cs"/>
              </a:rPr>
              <a:t> et al., 2010</a:t>
            </a:r>
            <a:endParaRPr lang="es-ES" sz="1400" baseline="0" dirty="0">
              <a:solidFill>
                <a:schemeClr val="bg1"/>
              </a:solidFill>
            </a:endParaRPr>
          </a:p>
          <a:p>
            <a:pPr>
              <a:lnSpc>
                <a:spcPct val="150000"/>
              </a:lnSpc>
            </a:pPr>
            <a:r>
              <a:rPr lang="es-ES" sz="1400" baseline="0" dirty="0">
                <a:solidFill>
                  <a:schemeClr val="bg1"/>
                </a:solidFill>
              </a:rPr>
              <a:t>Alzheimer </a:t>
            </a:r>
            <a:r>
              <a:rPr kumimoji="0" lang="es-ES" sz="1400" b="1" i="0" u="none" strike="noStrike" kern="1200" cap="none" spc="0" normalizeH="0" baseline="0" noProof="0" dirty="0">
                <a:ln>
                  <a:noFill/>
                </a:ln>
                <a:solidFill>
                  <a:schemeClr val="bg1"/>
                </a:solidFill>
                <a:effectLst/>
                <a:uLnTx/>
                <a:uFillTx/>
                <a:latin typeface="+mn-lt"/>
                <a:ea typeface="+mn-ea"/>
                <a:cs typeface="+mn-cs"/>
              </a:rPr>
              <a:t>Erickson et al., 2012</a:t>
            </a:r>
            <a:endParaRPr lang="es-ES" sz="1400" baseline="0" dirty="0">
              <a:solidFill>
                <a:schemeClr val="bg1"/>
              </a:solidFill>
            </a:endParaRPr>
          </a:p>
        </p:txBody>
      </p:sp>
      <p:sp>
        <p:nvSpPr>
          <p:cNvPr id="10" name="15 Elipse">
            <a:extLst>
              <a:ext uri="{FF2B5EF4-FFF2-40B4-BE49-F238E27FC236}">
                <a16:creationId xmlns:a16="http://schemas.microsoft.com/office/drawing/2014/main" id="{9528D902-8275-AB7F-2A9A-DF03E97FA30A}"/>
              </a:ext>
            </a:extLst>
          </p:cNvPr>
          <p:cNvSpPr/>
          <p:nvPr/>
        </p:nvSpPr>
        <p:spPr>
          <a:xfrm>
            <a:off x="1018496" y="1771784"/>
            <a:ext cx="1485145" cy="1357185"/>
          </a:xfrm>
          <a:prstGeom prst="ellipse">
            <a:avLst/>
          </a:prstGeom>
          <a:solidFill>
            <a:srgbClr val="54CEE3"/>
          </a:solidFill>
          <a:ln w="57150">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400" b="1" dirty="0">
                <a:solidFill>
                  <a:schemeClr val="tx1">
                    <a:lumMod val="75000"/>
                    <a:lumOff val="25000"/>
                  </a:schemeClr>
                </a:solidFill>
              </a:rPr>
              <a:t>A NIVEL COGNITIVO</a:t>
            </a:r>
          </a:p>
        </p:txBody>
      </p:sp>
      <p:pic>
        <p:nvPicPr>
          <p:cNvPr id="2050" name="Picture 2" descr="Meditando Mayores. Cute Ancianos De Dibujos Animados Sentado En Meditación  Y Obtener Ideas. Estilo De Vida Saludable Y La Atención Plena Ilustración.  Ilustraciones svg, vectoriales, clip art vectorizado libre de derechos.  Image">
            <a:extLst>
              <a:ext uri="{FF2B5EF4-FFF2-40B4-BE49-F238E27FC236}">
                <a16:creationId xmlns:a16="http://schemas.microsoft.com/office/drawing/2014/main" id="{A2E887EC-B349-F9A1-AAFC-33EF374B14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2706" y="2959411"/>
            <a:ext cx="2632926" cy="263292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670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BENEFICIOS DE LA ACTIVIDAD FISICA Y EL EJERCICIO FÍSICO EN PERSONAS MAYORES</a:t>
            </a:r>
            <a:endParaRPr lang="es-ES" b="1" kern="1200" dirty="0">
              <a:solidFill>
                <a:schemeClr val="bg1"/>
              </a:solidFill>
              <a:latin typeface="Arial Black" panose="020B0A040201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11D0C49E-A830-6721-C11F-7891C54A0711}"/>
              </a:ext>
            </a:extLst>
          </p:cNvPr>
          <p:cNvSpPr txBox="1"/>
          <p:nvPr/>
        </p:nvSpPr>
        <p:spPr>
          <a:xfrm>
            <a:off x="5049546" y="2090916"/>
            <a:ext cx="3235963" cy="1815882"/>
          </a:xfrm>
          <a:prstGeom prst="rect">
            <a:avLst/>
          </a:prstGeom>
          <a:noFill/>
          <a:ln w="19050">
            <a:solidFill>
              <a:schemeClr val="bg1"/>
            </a:solidFill>
          </a:ln>
        </p:spPr>
        <p:txBody>
          <a:bodyPr wrap="square" rtlCol="0">
            <a:spAutoFit/>
          </a:bodyPr>
          <a:lstStyle/>
          <a:p>
            <a:pPr marL="0" marR="0" indent="0" algn="l" defTabSz="914400" rtl="0" eaLnBrk="1" fontAlgn="auto" latinLnBrk="0" hangingPunct="1">
              <a:spcBef>
                <a:spcPts val="0"/>
              </a:spcBef>
              <a:spcAft>
                <a:spcPts val="0"/>
              </a:spcAft>
              <a:buClrTx/>
              <a:buSzTx/>
              <a:buFontTx/>
              <a:buNone/>
              <a:tabLst/>
              <a:defRPr/>
            </a:pPr>
            <a:r>
              <a:rPr lang="es-ES" sz="1400" dirty="0">
                <a:solidFill>
                  <a:schemeClr val="bg1"/>
                </a:solidFill>
              </a:rPr>
              <a:t>Función cognitiva </a:t>
            </a:r>
            <a:r>
              <a:rPr kumimoji="0" lang="es-ES" sz="1400" b="1" i="0" u="none" strike="noStrike" kern="1200" cap="none" spc="0" normalizeH="0" baseline="0" noProof="0" dirty="0" err="1">
                <a:ln>
                  <a:noFill/>
                </a:ln>
                <a:solidFill>
                  <a:schemeClr val="bg1"/>
                </a:solidFill>
                <a:effectLst/>
                <a:uLnTx/>
                <a:uFillTx/>
                <a:ea typeface="+mn-ea"/>
                <a:cs typeface="+mn-cs"/>
              </a:rPr>
              <a:t>Cassilhas</a:t>
            </a:r>
            <a:r>
              <a:rPr kumimoji="0" lang="es-ES" sz="1400" b="1" i="0" u="none" strike="noStrike" kern="1200" cap="none" spc="0" normalizeH="0" baseline="0" noProof="0" dirty="0">
                <a:ln>
                  <a:noFill/>
                </a:ln>
                <a:solidFill>
                  <a:schemeClr val="bg1"/>
                </a:solidFill>
                <a:effectLst/>
                <a:uLnTx/>
                <a:uFillTx/>
                <a:ea typeface="+mn-ea"/>
                <a:cs typeface="+mn-cs"/>
              </a:rPr>
              <a:t> et al., 2007</a:t>
            </a:r>
            <a:endParaRPr lang="es-ES" sz="1400" dirty="0">
              <a:solidFill>
                <a:schemeClr val="bg1"/>
              </a:solidFill>
            </a:endParaRPr>
          </a:p>
          <a:p>
            <a:r>
              <a:rPr lang="es-ES" sz="1400" dirty="0">
                <a:solidFill>
                  <a:schemeClr val="bg1"/>
                </a:solidFill>
              </a:rPr>
              <a:t>Volumen hipocampo </a:t>
            </a:r>
            <a:r>
              <a:rPr kumimoji="0" lang="es-ES" sz="1400" b="1" i="0" u="none" strike="noStrike" kern="1200" cap="none" spc="0" normalizeH="0" baseline="0" noProof="0" dirty="0" err="1">
                <a:ln>
                  <a:noFill/>
                </a:ln>
                <a:solidFill>
                  <a:schemeClr val="bg1"/>
                </a:solidFill>
                <a:effectLst/>
                <a:uLnTx/>
                <a:uFillTx/>
                <a:ea typeface="+mn-ea"/>
                <a:cs typeface="+mn-cs"/>
              </a:rPr>
              <a:t>Firth</a:t>
            </a:r>
            <a:r>
              <a:rPr kumimoji="0" lang="es-ES" sz="1400" b="1" i="0" u="none" strike="noStrike" kern="1200" cap="none" spc="0" normalizeH="0" baseline="0" noProof="0" dirty="0">
                <a:ln>
                  <a:noFill/>
                </a:ln>
                <a:solidFill>
                  <a:schemeClr val="bg1"/>
                </a:solidFill>
                <a:effectLst/>
                <a:uLnTx/>
                <a:uFillTx/>
                <a:ea typeface="+mn-ea"/>
                <a:cs typeface="+mn-cs"/>
              </a:rPr>
              <a:t> et al., 2018</a:t>
            </a:r>
            <a:endParaRPr lang="es-ES" sz="1400" dirty="0">
              <a:solidFill>
                <a:schemeClr val="bg1"/>
              </a:solidFill>
            </a:endParaRPr>
          </a:p>
          <a:p>
            <a:r>
              <a:rPr lang="es-ES" sz="1400" dirty="0">
                <a:solidFill>
                  <a:schemeClr val="bg1"/>
                </a:solidFill>
              </a:rPr>
              <a:t>BDNF </a:t>
            </a:r>
            <a:r>
              <a:rPr kumimoji="0" lang="es-ES" sz="1400" b="1" i="0" u="none" strike="noStrike" kern="1200" cap="none" spc="0" normalizeH="0" baseline="0" noProof="0" dirty="0">
                <a:ln>
                  <a:noFill/>
                </a:ln>
                <a:solidFill>
                  <a:schemeClr val="bg1"/>
                </a:solidFill>
                <a:effectLst/>
                <a:uLnTx/>
                <a:uFillTx/>
                <a:ea typeface="+mn-ea"/>
                <a:cs typeface="+mn-cs"/>
              </a:rPr>
              <a:t>Vaughan et al., 2014</a:t>
            </a:r>
            <a:endParaRPr lang="es-ES" sz="1400" dirty="0">
              <a:solidFill>
                <a:schemeClr val="bg1"/>
              </a:solidFill>
            </a:endParaRPr>
          </a:p>
          <a:p>
            <a:r>
              <a:rPr lang="es-ES" sz="1400" dirty="0">
                <a:solidFill>
                  <a:schemeClr val="bg1"/>
                </a:solidFill>
              </a:rPr>
              <a:t>Integridad materia blanca </a:t>
            </a:r>
          </a:p>
          <a:p>
            <a:r>
              <a:rPr kumimoji="0" lang="es-ES" sz="1400" b="1" i="0" u="none" strike="noStrike" kern="1200" cap="none" spc="0" normalizeH="0" baseline="0" noProof="0" dirty="0" err="1">
                <a:ln>
                  <a:noFill/>
                </a:ln>
                <a:solidFill>
                  <a:schemeClr val="bg1"/>
                </a:solidFill>
                <a:effectLst/>
                <a:uLnTx/>
                <a:uFillTx/>
                <a:ea typeface="+mn-ea"/>
                <a:cs typeface="+mn-cs"/>
              </a:rPr>
              <a:t>Voss</a:t>
            </a:r>
            <a:r>
              <a:rPr kumimoji="0" lang="es-ES" sz="1400" b="1" i="0" u="none" strike="noStrike" kern="1200" cap="none" spc="0" normalizeH="0" baseline="0" noProof="0" dirty="0">
                <a:ln>
                  <a:noFill/>
                </a:ln>
                <a:solidFill>
                  <a:schemeClr val="bg1"/>
                </a:solidFill>
                <a:effectLst/>
                <a:uLnTx/>
                <a:uFillTx/>
                <a:ea typeface="+mn-ea"/>
                <a:cs typeface="+mn-cs"/>
              </a:rPr>
              <a:t> et al., 2013</a:t>
            </a:r>
            <a:endParaRPr lang="es-ES" sz="1400" dirty="0">
              <a:solidFill>
                <a:schemeClr val="bg1"/>
              </a:solidFill>
            </a:endParaRPr>
          </a:p>
          <a:p>
            <a:r>
              <a:rPr lang="es-ES" sz="1400" dirty="0">
                <a:solidFill>
                  <a:schemeClr val="bg1"/>
                </a:solidFill>
              </a:rPr>
              <a:t>Procesamiento información </a:t>
            </a:r>
            <a:r>
              <a:rPr kumimoji="0" lang="es-ES" sz="1400" b="1" i="0" u="none" strike="noStrike" kern="1200" cap="none" spc="0" normalizeH="0" baseline="0" noProof="0" dirty="0">
                <a:ln>
                  <a:noFill/>
                </a:ln>
                <a:solidFill>
                  <a:schemeClr val="bg1"/>
                </a:solidFill>
                <a:effectLst/>
                <a:uLnTx/>
                <a:uFillTx/>
                <a:ea typeface="+mn-ea"/>
                <a:cs typeface="+mn-cs"/>
              </a:rPr>
              <a:t>Coetsee &amp; </a:t>
            </a:r>
            <a:r>
              <a:rPr kumimoji="0" lang="es-ES" sz="1400" b="1" i="0" u="none" strike="noStrike" kern="1200" cap="none" spc="0" normalizeH="0" baseline="0" noProof="0" dirty="0" err="1">
                <a:ln>
                  <a:noFill/>
                </a:ln>
                <a:solidFill>
                  <a:schemeClr val="bg1"/>
                </a:solidFill>
                <a:effectLst/>
                <a:uLnTx/>
                <a:uFillTx/>
                <a:ea typeface="+mn-ea"/>
                <a:cs typeface="+mn-cs"/>
              </a:rPr>
              <a:t>Terblanche</a:t>
            </a:r>
            <a:r>
              <a:rPr kumimoji="0" lang="es-ES" sz="1400" b="1" i="0" u="none" strike="noStrike" kern="1200" cap="none" spc="0" normalizeH="0" baseline="0" noProof="0" dirty="0">
                <a:ln>
                  <a:noFill/>
                </a:ln>
                <a:solidFill>
                  <a:schemeClr val="bg1"/>
                </a:solidFill>
                <a:effectLst/>
                <a:uLnTx/>
                <a:uFillTx/>
                <a:ea typeface="+mn-ea"/>
                <a:cs typeface="+mn-cs"/>
              </a:rPr>
              <a:t>, 2017</a:t>
            </a:r>
            <a:endParaRPr lang="es-ES" sz="1400" dirty="0">
              <a:solidFill>
                <a:schemeClr val="bg1"/>
              </a:solidFill>
            </a:endParaRPr>
          </a:p>
          <a:p>
            <a:r>
              <a:rPr lang="es-ES" sz="1400" dirty="0">
                <a:solidFill>
                  <a:schemeClr val="bg1"/>
                </a:solidFill>
              </a:rPr>
              <a:t>Memoria </a:t>
            </a:r>
            <a:r>
              <a:rPr kumimoji="0" lang="es-ES" sz="1400" b="1" i="0" u="none" strike="noStrike" kern="1200" cap="none" spc="0" normalizeH="0" baseline="0" noProof="0" dirty="0">
                <a:ln>
                  <a:noFill/>
                </a:ln>
                <a:solidFill>
                  <a:schemeClr val="bg1"/>
                </a:solidFill>
                <a:effectLst/>
                <a:uLnTx/>
                <a:uFillTx/>
                <a:ea typeface="+mn-ea"/>
                <a:cs typeface="+mn-cs"/>
              </a:rPr>
              <a:t>Vaccaro et al., 2019</a:t>
            </a:r>
            <a:endParaRPr lang="es-ES" sz="1400" dirty="0">
              <a:solidFill>
                <a:schemeClr val="bg1"/>
              </a:solidFill>
            </a:endParaRPr>
          </a:p>
        </p:txBody>
      </p:sp>
      <p:sp>
        <p:nvSpPr>
          <p:cNvPr id="6" name="CuadroTexto 5">
            <a:extLst>
              <a:ext uri="{FF2B5EF4-FFF2-40B4-BE49-F238E27FC236}">
                <a16:creationId xmlns:a16="http://schemas.microsoft.com/office/drawing/2014/main" id="{0D3ECE04-6D67-D858-2CAF-FB362ADA9714}"/>
              </a:ext>
            </a:extLst>
          </p:cNvPr>
          <p:cNvSpPr txBox="1"/>
          <p:nvPr/>
        </p:nvSpPr>
        <p:spPr>
          <a:xfrm>
            <a:off x="5049546" y="4149787"/>
            <a:ext cx="3235963" cy="1351588"/>
          </a:xfrm>
          <a:prstGeom prst="rect">
            <a:avLst/>
          </a:prstGeom>
          <a:noFill/>
          <a:ln w="19050">
            <a:solidFill>
              <a:schemeClr val="bg1"/>
            </a:solidFill>
          </a:ln>
        </p:spPr>
        <p:txBody>
          <a:bodyPr wrap="square" rtlCol="0">
            <a:spAutoFit/>
          </a:bodyPr>
          <a:lstStyle/>
          <a:p>
            <a:pPr algn="just">
              <a:lnSpc>
                <a:spcPct val="150000"/>
              </a:lnSpc>
            </a:pPr>
            <a:r>
              <a:rPr lang="es-ES" sz="1400" dirty="0">
                <a:solidFill>
                  <a:schemeClr val="bg1"/>
                </a:solidFill>
              </a:rPr>
              <a:t>Reducción</a:t>
            </a:r>
            <a:r>
              <a:rPr lang="es-ES" sz="1400" baseline="0" dirty="0">
                <a:solidFill>
                  <a:schemeClr val="bg1"/>
                </a:solidFill>
              </a:rPr>
              <a:t> de:</a:t>
            </a:r>
          </a:p>
          <a:p>
            <a:pPr>
              <a:lnSpc>
                <a:spcPct val="150000"/>
              </a:lnSpc>
            </a:pPr>
            <a:r>
              <a:rPr lang="es-ES" sz="1400" baseline="0" dirty="0">
                <a:solidFill>
                  <a:schemeClr val="bg1"/>
                </a:solidFill>
              </a:rPr>
              <a:t>Demencia </a:t>
            </a:r>
            <a:r>
              <a:rPr kumimoji="0" lang="es-ES" sz="1400" b="1" i="0" u="none" strike="noStrike" kern="1200" cap="none" spc="0" normalizeH="0" baseline="0" noProof="0" dirty="0" err="1">
                <a:ln>
                  <a:noFill/>
                </a:ln>
                <a:solidFill>
                  <a:schemeClr val="bg1"/>
                </a:solidFill>
                <a:effectLst/>
                <a:uLnTx/>
                <a:uFillTx/>
                <a:latin typeface="+mn-lt"/>
                <a:ea typeface="+mn-ea"/>
                <a:cs typeface="+mn-cs"/>
              </a:rPr>
              <a:t>Aarsland</a:t>
            </a:r>
            <a:r>
              <a:rPr kumimoji="0" lang="es-ES" sz="1400" b="1" i="0" u="none" strike="noStrike" kern="1200" cap="none" spc="0" normalizeH="0" baseline="0" noProof="0" dirty="0">
                <a:ln>
                  <a:noFill/>
                </a:ln>
                <a:solidFill>
                  <a:schemeClr val="bg1"/>
                </a:solidFill>
                <a:effectLst/>
                <a:uLnTx/>
                <a:uFillTx/>
                <a:latin typeface="+mn-lt"/>
                <a:ea typeface="+mn-ea"/>
                <a:cs typeface="+mn-cs"/>
              </a:rPr>
              <a:t> et al., 2010</a:t>
            </a:r>
            <a:endParaRPr lang="es-ES" sz="1400" baseline="0" dirty="0">
              <a:solidFill>
                <a:schemeClr val="bg1"/>
              </a:solidFill>
            </a:endParaRPr>
          </a:p>
          <a:p>
            <a:pPr>
              <a:lnSpc>
                <a:spcPct val="150000"/>
              </a:lnSpc>
            </a:pPr>
            <a:r>
              <a:rPr lang="es-ES" sz="1400" baseline="0" dirty="0">
                <a:solidFill>
                  <a:schemeClr val="bg1"/>
                </a:solidFill>
              </a:rPr>
              <a:t>MCI </a:t>
            </a:r>
            <a:r>
              <a:rPr kumimoji="0" lang="es-ES" sz="1400" b="1" i="0" u="none" strike="noStrike" kern="1200" cap="none" spc="0" normalizeH="0" baseline="0" noProof="0" dirty="0" err="1">
                <a:ln>
                  <a:noFill/>
                </a:ln>
                <a:solidFill>
                  <a:schemeClr val="bg1"/>
                </a:solidFill>
                <a:effectLst/>
                <a:uLnTx/>
                <a:uFillTx/>
                <a:latin typeface="+mn-lt"/>
                <a:ea typeface="+mn-ea"/>
                <a:cs typeface="+mn-cs"/>
              </a:rPr>
              <a:t>Geda</a:t>
            </a:r>
            <a:r>
              <a:rPr kumimoji="0" lang="es-ES" sz="1400" b="1" i="0" u="none" strike="noStrike" kern="1200" cap="none" spc="0" normalizeH="0" baseline="0" noProof="0" dirty="0">
                <a:ln>
                  <a:noFill/>
                </a:ln>
                <a:solidFill>
                  <a:schemeClr val="bg1"/>
                </a:solidFill>
                <a:effectLst/>
                <a:uLnTx/>
                <a:uFillTx/>
                <a:latin typeface="+mn-lt"/>
                <a:ea typeface="+mn-ea"/>
                <a:cs typeface="+mn-cs"/>
              </a:rPr>
              <a:t> et al., 2010</a:t>
            </a:r>
            <a:endParaRPr lang="es-ES" sz="1400" baseline="0" dirty="0">
              <a:solidFill>
                <a:schemeClr val="bg1"/>
              </a:solidFill>
            </a:endParaRPr>
          </a:p>
          <a:p>
            <a:pPr>
              <a:lnSpc>
                <a:spcPct val="150000"/>
              </a:lnSpc>
            </a:pPr>
            <a:r>
              <a:rPr lang="es-ES" sz="1400" baseline="0" dirty="0">
                <a:solidFill>
                  <a:schemeClr val="bg1"/>
                </a:solidFill>
              </a:rPr>
              <a:t>Alzheimer </a:t>
            </a:r>
            <a:r>
              <a:rPr kumimoji="0" lang="es-ES" sz="1400" b="1" i="0" u="none" strike="noStrike" kern="1200" cap="none" spc="0" normalizeH="0" baseline="0" noProof="0" dirty="0">
                <a:ln>
                  <a:noFill/>
                </a:ln>
                <a:solidFill>
                  <a:schemeClr val="bg1"/>
                </a:solidFill>
                <a:effectLst/>
                <a:uLnTx/>
                <a:uFillTx/>
                <a:latin typeface="+mn-lt"/>
                <a:ea typeface="+mn-ea"/>
                <a:cs typeface="+mn-cs"/>
              </a:rPr>
              <a:t>Erickson et al., 2012</a:t>
            </a:r>
            <a:endParaRPr lang="es-ES" sz="1400" baseline="0" dirty="0">
              <a:solidFill>
                <a:schemeClr val="bg1"/>
              </a:solidFill>
            </a:endParaRPr>
          </a:p>
        </p:txBody>
      </p:sp>
      <p:sp>
        <p:nvSpPr>
          <p:cNvPr id="10" name="15 Elipse">
            <a:extLst>
              <a:ext uri="{FF2B5EF4-FFF2-40B4-BE49-F238E27FC236}">
                <a16:creationId xmlns:a16="http://schemas.microsoft.com/office/drawing/2014/main" id="{9528D902-8275-AB7F-2A9A-DF03E97FA30A}"/>
              </a:ext>
            </a:extLst>
          </p:cNvPr>
          <p:cNvSpPr/>
          <p:nvPr/>
        </p:nvSpPr>
        <p:spPr>
          <a:xfrm>
            <a:off x="1018496" y="1707072"/>
            <a:ext cx="1652132" cy="1421897"/>
          </a:xfrm>
          <a:prstGeom prst="ellipse">
            <a:avLst/>
          </a:prstGeom>
          <a:solidFill>
            <a:srgbClr val="FFFFFF"/>
          </a:solidFill>
          <a:ln w="57150">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s-ES" sz="1400" b="1" dirty="0">
                <a:solidFill>
                  <a:schemeClr val="tx1">
                    <a:lumMod val="75000"/>
                    <a:lumOff val="25000"/>
                  </a:schemeClr>
                </a:solidFill>
              </a:rPr>
              <a:t>A NIVEL EMOCIONAL</a:t>
            </a:r>
          </a:p>
        </p:txBody>
      </p:sp>
      <p:pic>
        <p:nvPicPr>
          <p:cNvPr id="3074" name="Picture 2" descr="370+ Viejitos Enamorados Ilustraciones, gráficos vectoriales libres de  derechos y clip art - iStock">
            <a:extLst>
              <a:ext uri="{FF2B5EF4-FFF2-40B4-BE49-F238E27FC236}">
                <a16:creationId xmlns:a16="http://schemas.microsoft.com/office/drawing/2014/main" id="{FEB2D07E-6BDA-EA67-9403-2F8979D301F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17" r="617"/>
          <a:stretch/>
        </p:blipFill>
        <p:spPr bwMode="auto">
          <a:xfrm>
            <a:off x="1888071" y="3128969"/>
            <a:ext cx="2632926" cy="263292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98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BENEFICIOS DE LA ACTIVIDAD FISICA Y EL EJERCICIO FÍSICO EN PERSONAS MAYORES</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D7BCA45E-3C63-6CFF-8973-599211DA587F}"/>
              </a:ext>
            </a:extLst>
          </p:cNvPr>
          <p:cNvPicPr>
            <a:picLocks noChangeAspect="1"/>
          </p:cNvPicPr>
          <p:nvPr/>
        </p:nvPicPr>
        <p:blipFill>
          <a:blip r:embed="rId7"/>
          <a:stretch>
            <a:fillRect/>
          </a:stretch>
        </p:blipFill>
        <p:spPr>
          <a:xfrm>
            <a:off x="1739980" y="1634065"/>
            <a:ext cx="6237355" cy="3986871"/>
          </a:xfrm>
          <a:prstGeom prst="roundRect">
            <a:avLst>
              <a:gd name="adj" fmla="val 8594"/>
            </a:avLst>
          </a:prstGeom>
          <a:solidFill>
            <a:srgbClr val="FFFFFF">
              <a:shade val="85000"/>
            </a:srgbClr>
          </a:solidFill>
          <a:ln w="28575">
            <a:solidFill>
              <a:schemeClr val="bg1">
                <a:lumMod val="50000"/>
              </a:schemeClr>
            </a:solidFill>
          </a:ln>
          <a:effectLst>
            <a:reflection blurRad="12700" stA="38000" endPos="28000" dist="5000" dir="5400000" sy="-100000" algn="bl" rotWithShape="0"/>
          </a:effectLst>
        </p:spPr>
      </p:pic>
    </p:spTree>
    <p:extLst>
      <p:ext uri="{BB962C8B-B14F-4D97-AF65-F5344CB8AC3E}">
        <p14:creationId xmlns:p14="http://schemas.microsoft.com/office/powerpoint/2010/main" val="259565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RECOMENDACIONES INTERNACIONALES</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3" name="Picture 3">
            <a:extLst>
              <a:ext uri="{FF2B5EF4-FFF2-40B4-BE49-F238E27FC236}">
                <a16:creationId xmlns:a16="http://schemas.microsoft.com/office/drawing/2014/main" id="{AAEDD6F5-F741-A5CD-DFFD-15BD9F5A3CE3}"/>
              </a:ext>
            </a:extLst>
          </p:cNvPr>
          <p:cNvPicPr>
            <a:picLocks noChangeAspect="1" noChangeArrowheads="1"/>
          </p:cNvPicPr>
          <p:nvPr/>
        </p:nvPicPr>
        <p:blipFill>
          <a:blip r:embed="rId7" cstate="print"/>
          <a:srcRect l="19008" t="22438" r="14861" b="40156"/>
          <a:stretch>
            <a:fillRect/>
          </a:stretch>
        </p:blipFill>
        <p:spPr bwMode="auto">
          <a:xfrm>
            <a:off x="527532" y="1393593"/>
            <a:ext cx="2647929" cy="950380"/>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4" name="Picture 2">
            <a:extLst>
              <a:ext uri="{FF2B5EF4-FFF2-40B4-BE49-F238E27FC236}">
                <a16:creationId xmlns:a16="http://schemas.microsoft.com/office/drawing/2014/main" id="{EAA07B59-AAB3-595A-C2D1-2EF813118D4E}"/>
              </a:ext>
            </a:extLst>
          </p:cNvPr>
          <p:cNvPicPr>
            <a:picLocks noChangeAspect="1" noChangeArrowheads="1"/>
          </p:cNvPicPr>
          <p:nvPr/>
        </p:nvPicPr>
        <p:blipFill>
          <a:blip r:embed="rId8" cstate="print"/>
          <a:srcRect l="35139" t="16360" r="36636" b="12766"/>
          <a:stretch>
            <a:fillRect/>
          </a:stretch>
        </p:blipFill>
        <p:spPr bwMode="auto">
          <a:xfrm>
            <a:off x="3432052" y="2066637"/>
            <a:ext cx="2268193" cy="32021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10 Rectángulo redondeado">
            <a:extLst>
              <a:ext uri="{FF2B5EF4-FFF2-40B4-BE49-F238E27FC236}">
                <a16:creationId xmlns:a16="http://schemas.microsoft.com/office/drawing/2014/main" id="{DB2797B6-30DF-B337-FFDC-EB7E72732729}"/>
              </a:ext>
            </a:extLst>
          </p:cNvPr>
          <p:cNvSpPr/>
          <p:nvPr/>
        </p:nvSpPr>
        <p:spPr>
          <a:xfrm>
            <a:off x="5798217" y="2390227"/>
            <a:ext cx="3611303" cy="2179146"/>
          </a:xfrm>
          <a:prstGeom prst="roundRect">
            <a:avLst/>
          </a:prstGeom>
          <a:solidFill>
            <a:schemeClr val="bg1">
              <a:lumMod val="65000"/>
            </a:schemeClr>
          </a:solidFill>
        </p:spPr>
        <p:style>
          <a:lnRef idx="1">
            <a:schemeClr val="accent5"/>
          </a:lnRef>
          <a:fillRef idx="2">
            <a:schemeClr val="accent5"/>
          </a:fillRef>
          <a:effectRef idx="1">
            <a:schemeClr val="accent5"/>
          </a:effectRef>
          <a:fontRef idx="minor">
            <a:schemeClr val="dk1"/>
          </a:fontRef>
        </p:style>
        <p:txBody>
          <a:bodyPr rtlCol="0" anchor="t"/>
          <a:lstStyle/>
          <a:p>
            <a:pPr algn="ctr">
              <a:lnSpc>
                <a:spcPct val="150000"/>
              </a:lnSpc>
            </a:pPr>
            <a:r>
              <a:rPr lang="es-ES" sz="1600" dirty="0">
                <a:solidFill>
                  <a:schemeClr val="bg1"/>
                </a:solidFill>
              </a:rPr>
              <a:t>150-300’ AF aeróbica moderada</a:t>
            </a:r>
          </a:p>
          <a:p>
            <a:pPr algn="ctr">
              <a:lnSpc>
                <a:spcPct val="150000"/>
              </a:lnSpc>
            </a:pPr>
            <a:r>
              <a:rPr lang="es-ES" sz="1600" dirty="0">
                <a:solidFill>
                  <a:schemeClr val="bg1"/>
                </a:solidFill>
              </a:rPr>
              <a:t>↓</a:t>
            </a:r>
          </a:p>
          <a:p>
            <a:pPr algn="ctr">
              <a:lnSpc>
                <a:spcPct val="150000"/>
              </a:lnSpc>
            </a:pPr>
            <a:r>
              <a:rPr lang="es-ES" sz="1600" dirty="0">
                <a:solidFill>
                  <a:schemeClr val="bg1"/>
                </a:solidFill>
              </a:rPr>
              <a:t>75-150’ AF aeróbica vigorosa-intensa</a:t>
            </a:r>
          </a:p>
          <a:p>
            <a:pPr algn="ctr">
              <a:lnSpc>
                <a:spcPct val="150000"/>
              </a:lnSpc>
            </a:pPr>
            <a:r>
              <a:rPr lang="es-ES" sz="1600" dirty="0">
                <a:solidFill>
                  <a:schemeClr val="bg1"/>
                </a:solidFill>
              </a:rPr>
              <a:t>Mín. 2 días/semana trabajo fuerza</a:t>
            </a:r>
          </a:p>
          <a:p>
            <a:pPr algn="ctr">
              <a:lnSpc>
                <a:spcPct val="150000"/>
              </a:lnSpc>
            </a:pPr>
            <a:r>
              <a:rPr lang="es-ES" sz="1600" dirty="0">
                <a:solidFill>
                  <a:schemeClr val="bg1"/>
                </a:solidFill>
              </a:rPr>
              <a:t>Mín. 2 días/semana trabajo flexibilidad</a:t>
            </a:r>
          </a:p>
        </p:txBody>
      </p:sp>
      <p:sp>
        <p:nvSpPr>
          <p:cNvPr id="8" name="6 Recortar rectángulo de esquina diagonal">
            <a:extLst>
              <a:ext uri="{FF2B5EF4-FFF2-40B4-BE49-F238E27FC236}">
                <a16:creationId xmlns:a16="http://schemas.microsoft.com/office/drawing/2014/main" id="{507798DB-9870-9888-35D9-DC98206376D1}"/>
              </a:ext>
            </a:extLst>
          </p:cNvPr>
          <p:cNvSpPr/>
          <p:nvPr/>
        </p:nvSpPr>
        <p:spPr>
          <a:xfrm>
            <a:off x="384062" y="2515587"/>
            <a:ext cx="2934871" cy="432048"/>
          </a:xfrm>
          <a:prstGeom prst="snip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dirty="0"/>
              <a:t>Nelson et al., 2007 </a:t>
            </a:r>
            <a:r>
              <a:rPr lang="es-ES" sz="1100" dirty="0"/>
              <a:t>(AHA &amp; ACSM)</a:t>
            </a:r>
          </a:p>
        </p:txBody>
      </p:sp>
      <p:sp>
        <p:nvSpPr>
          <p:cNvPr id="9" name="7 Recortar rectángulo de esquina diagonal">
            <a:extLst>
              <a:ext uri="{FF2B5EF4-FFF2-40B4-BE49-F238E27FC236}">
                <a16:creationId xmlns:a16="http://schemas.microsoft.com/office/drawing/2014/main" id="{E4DA232A-94E4-6C3F-717D-A652703B09B4}"/>
              </a:ext>
            </a:extLst>
          </p:cNvPr>
          <p:cNvSpPr/>
          <p:nvPr/>
        </p:nvSpPr>
        <p:spPr>
          <a:xfrm>
            <a:off x="384062" y="3235667"/>
            <a:ext cx="2934871" cy="432048"/>
          </a:xfrm>
          <a:prstGeom prst="snip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dirty="0" err="1"/>
              <a:t>Chodzko-Zajko</a:t>
            </a:r>
            <a:r>
              <a:rPr lang="es-ES" sz="1600" dirty="0"/>
              <a:t> et al., 2009 </a:t>
            </a:r>
            <a:r>
              <a:rPr lang="es-ES" sz="1100" dirty="0">
                <a:solidFill>
                  <a:prstClr val="black"/>
                </a:solidFill>
              </a:rPr>
              <a:t>(ACSM)</a:t>
            </a:r>
            <a:endParaRPr lang="es-ES" sz="1600" dirty="0"/>
          </a:p>
        </p:txBody>
      </p:sp>
      <p:sp>
        <p:nvSpPr>
          <p:cNvPr id="10" name="11 Recortar rectángulo de esquina diagonal">
            <a:extLst>
              <a:ext uri="{FF2B5EF4-FFF2-40B4-BE49-F238E27FC236}">
                <a16:creationId xmlns:a16="http://schemas.microsoft.com/office/drawing/2014/main" id="{7ED016EC-B6C5-68AD-CEE5-247FE9E616E9}"/>
              </a:ext>
            </a:extLst>
          </p:cNvPr>
          <p:cNvSpPr/>
          <p:nvPr/>
        </p:nvSpPr>
        <p:spPr>
          <a:xfrm>
            <a:off x="384062" y="3955747"/>
            <a:ext cx="2934871" cy="432048"/>
          </a:xfrm>
          <a:prstGeom prst="snip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dirty="0" err="1"/>
              <a:t>Zaleski</a:t>
            </a:r>
            <a:r>
              <a:rPr lang="es-ES" sz="1600" dirty="0"/>
              <a:t> et al., 2016</a:t>
            </a:r>
          </a:p>
        </p:txBody>
      </p:sp>
      <p:sp>
        <p:nvSpPr>
          <p:cNvPr id="12" name="12 Recortar rectángulo de esquina diagonal">
            <a:extLst>
              <a:ext uri="{FF2B5EF4-FFF2-40B4-BE49-F238E27FC236}">
                <a16:creationId xmlns:a16="http://schemas.microsoft.com/office/drawing/2014/main" id="{9DBD592C-BA51-7C09-BBE2-68556D257C6C}"/>
              </a:ext>
            </a:extLst>
          </p:cNvPr>
          <p:cNvSpPr/>
          <p:nvPr/>
        </p:nvSpPr>
        <p:spPr>
          <a:xfrm>
            <a:off x="384062" y="4675827"/>
            <a:ext cx="2934871" cy="432048"/>
          </a:xfrm>
          <a:prstGeom prst="snip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dirty="0" err="1"/>
              <a:t>Fragala</a:t>
            </a:r>
            <a:r>
              <a:rPr lang="es-ES" sz="1600" dirty="0"/>
              <a:t> et al., 2019</a:t>
            </a:r>
          </a:p>
        </p:txBody>
      </p:sp>
      <p:sp>
        <p:nvSpPr>
          <p:cNvPr id="13" name="13 Recortar rectángulo de esquina diagonal">
            <a:extLst>
              <a:ext uri="{FF2B5EF4-FFF2-40B4-BE49-F238E27FC236}">
                <a16:creationId xmlns:a16="http://schemas.microsoft.com/office/drawing/2014/main" id="{1A59BAF4-2ECB-0F30-4A01-6E5EFEB6AD35}"/>
              </a:ext>
            </a:extLst>
          </p:cNvPr>
          <p:cNvSpPr/>
          <p:nvPr/>
        </p:nvSpPr>
        <p:spPr>
          <a:xfrm>
            <a:off x="384062" y="5395907"/>
            <a:ext cx="2934871" cy="432048"/>
          </a:xfrm>
          <a:prstGeom prst="snip2Diag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dirty="0"/>
              <a:t>OMS, 2020</a:t>
            </a:r>
          </a:p>
        </p:txBody>
      </p:sp>
    </p:spTree>
    <p:extLst>
      <p:ext uri="{BB962C8B-B14F-4D97-AF65-F5344CB8AC3E}">
        <p14:creationId xmlns:p14="http://schemas.microsoft.com/office/powerpoint/2010/main" val="4102539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EJERCICIO FÍSICO MULTICOMPONENTE Y MULTIDOMINIO</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14" name="Picture 2">
            <a:extLst>
              <a:ext uri="{FF2B5EF4-FFF2-40B4-BE49-F238E27FC236}">
                <a16:creationId xmlns:a16="http://schemas.microsoft.com/office/drawing/2014/main" id="{8C1B8E63-A4BA-BCE0-A3DF-AB7A6D0BD8FB}"/>
              </a:ext>
            </a:extLst>
          </p:cNvPr>
          <p:cNvPicPr>
            <a:picLocks noChangeAspect="1" noChangeArrowheads="1"/>
          </p:cNvPicPr>
          <p:nvPr/>
        </p:nvPicPr>
        <p:blipFill>
          <a:blip r:embed="rId7" cstate="print"/>
          <a:srcRect l="25186" t="39172" r="7857" b="35406"/>
          <a:stretch>
            <a:fillRect/>
          </a:stretch>
        </p:blipFill>
        <p:spPr bwMode="auto">
          <a:xfrm>
            <a:off x="1912493" y="1359965"/>
            <a:ext cx="7305301" cy="1584176"/>
          </a:xfrm>
          <a:prstGeom prst="roundRect">
            <a:avLst>
              <a:gd name="adj" fmla="val 8594"/>
            </a:avLst>
          </a:prstGeom>
          <a:solidFill>
            <a:srgbClr val="FFFFFF">
              <a:shade val="85000"/>
            </a:srgbClr>
          </a:solidFill>
          <a:ln>
            <a:noFill/>
          </a:ln>
          <a:effectLst/>
        </p:spPr>
      </p:pic>
      <p:cxnSp>
        <p:nvCxnSpPr>
          <p:cNvPr id="15" name="9 Conector recto">
            <a:extLst>
              <a:ext uri="{FF2B5EF4-FFF2-40B4-BE49-F238E27FC236}">
                <a16:creationId xmlns:a16="http://schemas.microsoft.com/office/drawing/2014/main" id="{66D4916F-196B-9F60-21EF-469204F88AC0}"/>
              </a:ext>
            </a:extLst>
          </p:cNvPr>
          <p:cNvCxnSpPr/>
          <p:nvPr/>
        </p:nvCxnSpPr>
        <p:spPr>
          <a:xfrm>
            <a:off x="3056154" y="1559055"/>
            <a:ext cx="100811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10 Conector recto">
            <a:extLst>
              <a:ext uri="{FF2B5EF4-FFF2-40B4-BE49-F238E27FC236}">
                <a16:creationId xmlns:a16="http://schemas.microsoft.com/office/drawing/2014/main" id="{7953ECAA-E1EE-1D01-4421-9BAAAD9C8890}"/>
              </a:ext>
            </a:extLst>
          </p:cNvPr>
          <p:cNvCxnSpPr/>
          <p:nvPr/>
        </p:nvCxnSpPr>
        <p:spPr>
          <a:xfrm>
            <a:off x="2056509" y="2008037"/>
            <a:ext cx="172819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11 Conector recto">
            <a:extLst>
              <a:ext uri="{FF2B5EF4-FFF2-40B4-BE49-F238E27FC236}">
                <a16:creationId xmlns:a16="http://schemas.microsoft.com/office/drawing/2014/main" id="{0F73F8AE-A1DE-978D-E439-0CCA19CC4A4C}"/>
              </a:ext>
            </a:extLst>
          </p:cNvPr>
          <p:cNvCxnSpPr/>
          <p:nvPr/>
        </p:nvCxnSpPr>
        <p:spPr>
          <a:xfrm>
            <a:off x="3386521" y="2224061"/>
            <a:ext cx="72008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12 Conector recto">
            <a:extLst>
              <a:ext uri="{FF2B5EF4-FFF2-40B4-BE49-F238E27FC236}">
                <a16:creationId xmlns:a16="http://schemas.microsoft.com/office/drawing/2014/main" id="{2D05333A-ED33-9DC2-0130-C6E4127BB0AE}"/>
              </a:ext>
            </a:extLst>
          </p:cNvPr>
          <p:cNvCxnSpPr/>
          <p:nvPr/>
        </p:nvCxnSpPr>
        <p:spPr>
          <a:xfrm>
            <a:off x="8393213" y="2224061"/>
            <a:ext cx="5760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13 Conector recto">
            <a:extLst>
              <a:ext uri="{FF2B5EF4-FFF2-40B4-BE49-F238E27FC236}">
                <a16:creationId xmlns:a16="http://schemas.microsoft.com/office/drawing/2014/main" id="{01250DE2-2334-F845-CB93-7B21F5C7C53D}"/>
              </a:ext>
            </a:extLst>
          </p:cNvPr>
          <p:cNvCxnSpPr/>
          <p:nvPr/>
        </p:nvCxnSpPr>
        <p:spPr>
          <a:xfrm>
            <a:off x="3568677" y="2471514"/>
            <a:ext cx="129614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14 Conector recto">
            <a:extLst>
              <a:ext uri="{FF2B5EF4-FFF2-40B4-BE49-F238E27FC236}">
                <a16:creationId xmlns:a16="http://schemas.microsoft.com/office/drawing/2014/main" id="{D847D225-F907-D80D-B355-01C5AE63CE93}"/>
              </a:ext>
            </a:extLst>
          </p:cNvPr>
          <p:cNvCxnSpPr/>
          <p:nvPr/>
        </p:nvCxnSpPr>
        <p:spPr>
          <a:xfrm>
            <a:off x="5944941" y="2463048"/>
            <a:ext cx="576064" cy="0"/>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Picture 2">
            <a:extLst>
              <a:ext uri="{FF2B5EF4-FFF2-40B4-BE49-F238E27FC236}">
                <a16:creationId xmlns:a16="http://schemas.microsoft.com/office/drawing/2014/main" id="{7D84B9C2-492D-FBD2-220F-9653527E435C}"/>
              </a:ext>
            </a:extLst>
          </p:cNvPr>
          <p:cNvPicPr>
            <a:picLocks noChangeAspect="1" noChangeArrowheads="1"/>
          </p:cNvPicPr>
          <p:nvPr/>
        </p:nvPicPr>
        <p:blipFill>
          <a:blip r:embed="rId7" cstate="print"/>
          <a:srcRect l="9681" t="39172" r="78114" b="52739"/>
          <a:stretch>
            <a:fillRect/>
          </a:stretch>
        </p:blipFill>
        <p:spPr bwMode="auto">
          <a:xfrm>
            <a:off x="375165" y="1647546"/>
            <a:ext cx="1331640" cy="504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16 CuadroTexto">
            <a:extLst>
              <a:ext uri="{FF2B5EF4-FFF2-40B4-BE49-F238E27FC236}">
                <a16:creationId xmlns:a16="http://schemas.microsoft.com/office/drawing/2014/main" id="{F8BED777-B013-1B3C-89E5-9FF958B1259E}"/>
              </a:ext>
            </a:extLst>
          </p:cNvPr>
          <p:cNvSpPr txBox="1"/>
          <p:nvPr/>
        </p:nvSpPr>
        <p:spPr>
          <a:xfrm>
            <a:off x="418057" y="2180089"/>
            <a:ext cx="1152128" cy="276999"/>
          </a:xfrm>
          <a:prstGeom prst="rect">
            <a:avLst/>
          </a:prstGeom>
          <a:noFill/>
        </p:spPr>
        <p:txBody>
          <a:bodyPr wrap="square" rtlCol="0">
            <a:spAutoFit/>
          </a:bodyPr>
          <a:lstStyle/>
          <a:p>
            <a:pPr algn="ctr"/>
            <a:r>
              <a:rPr lang="es-ES" sz="1200" dirty="0"/>
              <a:t>OMS, 2020</a:t>
            </a:r>
          </a:p>
        </p:txBody>
      </p:sp>
      <p:pic>
        <p:nvPicPr>
          <p:cNvPr id="24" name="Picture 2">
            <a:extLst>
              <a:ext uri="{FF2B5EF4-FFF2-40B4-BE49-F238E27FC236}">
                <a16:creationId xmlns:a16="http://schemas.microsoft.com/office/drawing/2014/main" id="{9927847E-5253-AF57-2FBB-75E39670DFAA}"/>
              </a:ext>
            </a:extLst>
          </p:cNvPr>
          <p:cNvPicPr>
            <a:picLocks noChangeAspect="1" noChangeArrowheads="1"/>
          </p:cNvPicPr>
          <p:nvPr/>
        </p:nvPicPr>
        <p:blipFill>
          <a:blip r:embed="rId8" cstate="print"/>
          <a:srcRect l="28498" t="41953" r="22247" b="26547"/>
          <a:stretch>
            <a:fillRect/>
          </a:stretch>
        </p:blipFill>
        <p:spPr bwMode="auto">
          <a:xfrm>
            <a:off x="2295472" y="3139119"/>
            <a:ext cx="2512020" cy="9031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3">
            <a:extLst>
              <a:ext uri="{FF2B5EF4-FFF2-40B4-BE49-F238E27FC236}">
                <a16:creationId xmlns:a16="http://schemas.microsoft.com/office/drawing/2014/main" id="{06FA4487-4502-3BA6-4D86-96A1756E50B8}"/>
              </a:ext>
            </a:extLst>
          </p:cNvPr>
          <p:cNvPicPr>
            <a:picLocks noChangeAspect="1" noChangeArrowheads="1"/>
          </p:cNvPicPr>
          <p:nvPr/>
        </p:nvPicPr>
        <p:blipFill>
          <a:blip r:embed="rId9" cstate="print"/>
          <a:srcRect l="30076" t="35235" r="16333" b="44094"/>
          <a:stretch>
            <a:fillRect/>
          </a:stretch>
        </p:blipFill>
        <p:spPr bwMode="auto">
          <a:xfrm>
            <a:off x="418057" y="4827957"/>
            <a:ext cx="5071643" cy="10998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4">
            <a:extLst>
              <a:ext uri="{FF2B5EF4-FFF2-40B4-BE49-F238E27FC236}">
                <a16:creationId xmlns:a16="http://schemas.microsoft.com/office/drawing/2014/main" id="{264249E1-C659-35DB-2F8C-DC2A17CC0F51}"/>
              </a:ext>
            </a:extLst>
          </p:cNvPr>
          <p:cNvPicPr>
            <a:picLocks noChangeAspect="1" noChangeArrowheads="1"/>
          </p:cNvPicPr>
          <p:nvPr/>
        </p:nvPicPr>
        <p:blipFill>
          <a:blip r:embed="rId10" cstate="print"/>
          <a:srcRect l="26838" t="38016" r="27781" b="40328"/>
          <a:stretch>
            <a:fillRect/>
          </a:stretch>
        </p:blipFill>
        <p:spPr bwMode="auto">
          <a:xfrm>
            <a:off x="5480187" y="3121736"/>
            <a:ext cx="3929357" cy="10542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20 Proceso alternativo">
            <a:extLst>
              <a:ext uri="{FF2B5EF4-FFF2-40B4-BE49-F238E27FC236}">
                <a16:creationId xmlns:a16="http://schemas.microsoft.com/office/drawing/2014/main" id="{F97CA4AB-0964-F53F-E8A0-7B7A16744396}"/>
              </a:ext>
            </a:extLst>
          </p:cNvPr>
          <p:cNvSpPr/>
          <p:nvPr/>
        </p:nvSpPr>
        <p:spPr>
          <a:xfrm>
            <a:off x="6536267" y="4411182"/>
            <a:ext cx="2473829" cy="1514819"/>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b="1" i="1" dirty="0"/>
              <a:t>MULTIMODAL</a:t>
            </a:r>
          </a:p>
          <a:p>
            <a:pPr algn="ctr"/>
            <a:r>
              <a:rPr lang="es-ES" dirty="0"/>
              <a:t>Baker et al., 2017</a:t>
            </a:r>
          </a:p>
          <a:p>
            <a:pPr algn="ctr"/>
            <a:r>
              <a:rPr lang="es-ES" dirty="0" err="1"/>
              <a:t>Imaoka</a:t>
            </a:r>
            <a:r>
              <a:rPr lang="es-ES" dirty="0"/>
              <a:t> et al., 2019</a:t>
            </a:r>
          </a:p>
          <a:p>
            <a:pPr algn="ctr"/>
            <a:r>
              <a:rPr lang="es-ES" dirty="0"/>
              <a:t>López et al., 2018</a:t>
            </a:r>
          </a:p>
          <a:p>
            <a:pPr algn="ctr"/>
            <a:r>
              <a:rPr lang="es-ES" dirty="0" err="1"/>
              <a:t>Vaughan</a:t>
            </a:r>
            <a:r>
              <a:rPr lang="es-ES" dirty="0"/>
              <a:t> et al., 2014</a:t>
            </a:r>
          </a:p>
        </p:txBody>
      </p:sp>
      <p:cxnSp>
        <p:nvCxnSpPr>
          <p:cNvPr id="28" name="21 Conector recto">
            <a:extLst>
              <a:ext uri="{FF2B5EF4-FFF2-40B4-BE49-F238E27FC236}">
                <a16:creationId xmlns:a16="http://schemas.microsoft.com/office/drawing/2014/main" id="{7F41A282-4C70-0D90-2BFC-DAEFAA641967}"/>
              </a:ext>
            </a:extLst>
          </p:cNvPr>
          <p:cNvCxnSpPr/>
          <p:nvPr/>
        </p:nvCxnSpPr>
        <p:spPr>
          <a:xfrm>
            <a:off x="5503607" y="3349901"/>
            <a:ext cx="1457665" cy="0"/>
          </a:xfrm>
          <a:prstGeom prst="line">
            <a:avLst/>
          </a:prstGeom>
        </p:spPr>
        <p:style>
          <a:lnRef idx="3">
            <a:schemeClr val="accent2"/>
          </a:lnRef>
          <a:fillRef idx="0">
            <a:schemeClr val="accent2"/>
          </a:fillRef>
          <a:effectRef idx="2">
            <a:schemeClr val="accent2"/>
          </a:effectRef>
          <a:fontRef idx="minor">
            <a:schemeClr val="tx1"/>
          </a:fontRef>
        </p:style>
      </p:cxnSp>
      <p:pic>
        <p:nvPicPr>
          <p:cNvPr id="29" name="Picture 3">
            <a:extLst>
              <a:ext uri="{FF2B5EF4-FFF2-40B4-BE49-F238E27FC236}">
                <a16:creationId xmlns:a16="http://schemas.microsoft.com/office/drawing/2014/main" id="{6BB77318-17C0-96F4-B2E1-FEC3477E1AF7}"/>
              </a:ext>
            </a:extLst>
          </p:cNvPr>
          <p:cNvPicPr>
            <a:picLocks noChangeAspect="1" noChangeArrowheads="1"/>
          </p:cNvPicPr>
          <p:nvPr/>
        </p:nvPicPr>
        <p:blipFill>
          <a:blip r:embed="rId11" cstate="print"/>
          <a:srcRect l="12920" t="34250" r="64389" b="55906"/>
          <a:stretch>
            <a:fillRect/>
          </a:stretch>
        </p:blipFill>
        <p:spPr bwMode="auto">
          <a:xfrm>
            <a:off x="418057" y="4316366"/>
            <a:ext cx="1980728" cy="48310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181301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2 Subtítulo">
            <a:extLst>
              <a:ext uri="{FF2B5EF4-FFF2-40B4-BE49-F238E27FC236}">
                <a16:creationId xmlns:a16="http://schemas.microsoft.com/office/drawing/2014/main" id="{F10B77C8-A0C5-4C4A-B9CE-9C74E3C87099}"/>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EJERCICIO FÍSICO, CLAVE PARA EVITAR LA DEPENDENCIA FÍSICA Y PSÍQUICA EN PERSONAS MAYORES.</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31" name="Imagen 1">
            <a:extLst>
              <a:ext uri="{FF2B5EF4-FFF2-40B4-BE49-F238E27FC236}">
                <a16:creationId xmlns:a16="http://schemas.microsoft.com/office/drawing/2014/main" id="{603574F2-2621-1DD7-BCFA-FA3E49F47527}"/>
              </a:ext>
            </a:extLst>
          </p:cNvPr>
          <p:cNvPicPr>
            <a:picLocks noChangeAspect="1"/>
          </p:cNvPicPr>
          <p:nvPr/>
        </p:nvPicPr>
        <p:blipFill>
          <a:blip r:embed="rId7"/>
          <a:stretch>
            <a:fillRect/>
          </a:stretch>
        </p:blipFill>
        <p:spPr>
          <a:xfrm>
            <a:off x="2951984" y="1875537"/>
            <a:ext cx="3592750" cy="39781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08314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 name="Picture 2">
            <a:extLst>
              <a:ext uri="{FF2B5EF4-FFF2-40B4-BE49-F238E27FC236}">
                <a16:creationId xmlns:a16="http://schemas.microsoft.com/office/drawing/2014/main" id="{87B90A80-68C1-EF36-E6CB-A6287EFEF3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8817" y="650898"/>
            <a:ext cx="6979682" cy="44701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6692E62C-6E50-6E1A-87E8-B3B1A9CFD40E}"/>
              </a:ext>
            </a:extLst>
          </p:cNvPr>
          <p:cNvSpPr>
            <a:spLocks noChangeArrowheads="1"/>
          </p:cNvSpPr>
          <p:nvPr/>
        </p:nvSpPr>
        <p:spPr bwMode="auto">
          <a:xfrm>
            <a:off x="1368817" y="5484824"/>
            <a:ext cx="72007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defTabSz="685800" eaLnBrk="0" fontAlgn="base" hangingPunct="0">
              <a:spcBef>
                <a:spcPct val="0"/>
              </a:spcBef>
              <a:spcAft>
                <a:spcPct val="0"/>
              </a:spcAft>
              <a:defRPr/>
            </a:pPr>
            <a:r>
              <a:rPr lang="es-ES_tradnl" sz="2400" b="1" kern="1200" dirty="0">
                <a:solidFill>
                  <a:schemeClr val="bg1"/>
                </a:solidFill>
                <a:ea typeface="+mn-ea"/>
                <a:cs typeface="+mn-cs"/>
              </a:rPr>
              <a:t>Forman el "grupo" de edad que más cuidan su salud y que, además, son los más necesitados de socialización </a:t>
            </a:r>
          </a:p>
        </p:txBody>
      </p:sp>
    </p:spTree>
    <p:extLst>
      <p:ext uri="{BB962C8B-B14F-4D97-AF65-F5344CB8AC3E}">
        <p14:creationId xmlns:p14="http://schemas.microsoft.com/office/powerpoint/2010/main" val="40044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subTnLst>
                                    <p:animClr clrSpc="rgb" dir="cw">
                                      <p:cBhvr override="childStyle">
                                        <p:cTn dur="1" fill="hold" display="0" masterRel="nextClick" afterEffect="1"/>
                                        <p:tgtEl>
                                          <p:spTgt spid="3"/>
                                        </p:tgtEl>
                                        <p:attrNameLst>
                                          <p:attrName>ppt_c</p:attrName>
                                        </p:attrNameLst>
                                      </p:cBhvr>
                                      <p:to>
                                        <a:schemeClr val="bg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0C33A1F4-A0B0-462E-96B4-A7A8E914AF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8230" t="1429" r="37863" b="19182"/>
          <a:stretch/>
        </p:blipFill>
        <p:spPr>
          <a:xfrm>
            <a:off x="5152570" y="116114"/>
            <a:ext cx="6560459" cy="6451603"/>
          </a:xfrm>
          <a:prstGeom prst="ellipse">
            <a:avLst/>
          </a:prstGeom>
          <a:ln w="92075" cap="rnd" cmpd="sng">
            <a:solidFill>
              <a:srgbClr val="006CA9"/>
            </a:solidFill>
            <a:prstDash val="solid"/>
          </a:ln>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232885" cy="6857999"/>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915323" y="1395847"/>
            <a:ext cx="4181194" cy="4066306"/>
          </a:xfrm>
          <a:prstGeom prst="rect">
            <a:avLst/>
          </a:prstGeom>
          <a:noFill/>
          <a:effectLst>
            <a:outerShdw blurRad="279400" dist="38100" dir="18900000" algn="bl" rotWithShape="0">
              <a:prstClr val="black">
                <a:alpha val="41000"/>
              </a:prstClr>
            </a:outerShdw>
          </a:effectLst>
        </p:spPr>
        <p:txBody>
          <a:bodyPr wrap="square" rtlCol="0">
            <a:spAutoFit/>
          </a:bodyPr>
          <a:lstStyle/>
          <a:p>
            <a:pPr algn="ctr">
              <a:lnSpc>
                <a:spcPts val="8500"/>
              </a:lnSpc>
            </a:pPr>
            <a:r>
              <a:rPr lang="es-ES" sz="11500" dirty="0">
                <a:solidFill>
                  <a:schemeClr val="bg1"/>
                </a:solidFill>
                <a:latin typeface="Arial Black" panose="020B0A04020102020204" pitchFamily="34" charset="0"/>
              </a:rPr>
              <a:t>U</a:t>
            </a:r>
          </a:p>
          <a:p>
            <a:pPr algn="ctr">
              <a:lnSpc>
                <a:spcPts val="8500"/>
              </a:lnSpc>
            </a:pPr>
            <a:r>
              <a:rPr lang="es-ES" sz="11500" dirty="0">
                <a:solidFill>
                  <a:schemeClr val="bg1"/>
                </a:solidFill>
                <a:latin typeface="Arial Black" panose="020B0A04020102020204" pitchFamily="34" charset="0"/>
              </a:rPr>
              <a:t>NI</a:t>
            </a:r>
          </a:p>
          <a:p>
            <a:pPr algn="ctr">
              <a:lnSpc>
                <a:spcPts val="8500"/>
              </a:lnSpc>
            </a:pPr>
            <a:r>
              <a:rPr lang="es-ES" sz="11500" dirty="0">
                <a:solidFill>
                  <a:schemeClr val="bg1"/>
                </a:solidFill>
                <a:latin typeface="Arial Black" panose="020B0A04020102020204" pitchFamily="34" charset="0"/>
              </a:rPr>
              <a:t>DAD</a:t>
            </a:r>
            <a:r>
              <a:rPr lang="es-ES" sz="4400" dirty="0">
                <a:solidFill>
                  <a:schemeClr val="bg1"/>
                </a:solidFill>
                <a:latin typeface="Arial Black" panose="020B0A04020102020204" pitchFamily="34" charset="0"/>
              </a:rPr>
              <a:t> </a:t>
            </a:r>
          </a:p>
          <a:p>
            <a:pPr algn="ctr">
              <a:lnSpc>
                <a:spcPts val="5000"/>
              </a:lnSpc>
            </a:pPr>
            <a:r>
              <a:rPr lang="es-ES" sz="6600" dirty="0">
                <a:solidFill>
                  <a:schemeClr val="bg1"/>
                </a:solidFill>
                <a:latin typeface="Arial Black" panose="020B0A04020102020204" pitchFamily="34" charset="0"/>
              </a:rPr>
              <a:t>N°3</a:t>
            </a:r>
            <a:endParaRPr lang="es-AR" sz="6600" dirty="0">
              <a:solidFill>
                <a:schemeClr val="bg1"/>
              </a:solidFill>
              <a:latin typeface="Arial Black" panose="020B0A04020102020204" pitchFamily="34" charset="0"/>
            </a:endParaRP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0299399" flipH="1">
            <a:off x="9918391" y="6809442"/>
            <a:ext cx="1486632" cy="195235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rot="5400000">
            <a:off x="54428" y="150087"/>
            <a:ext cx="6451601" cy="6560458"/>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0469" y="42858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1249558" y="1069487"/>
            <a:ext cx="4012152" cy="707886"/>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ENTRENAMIENTO CON PERSONAS MAYORES II</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7223758" y="961633"/>
            <a:ext cx="3542291" cy="4361395"/>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675286" y="2141143"/>
            <a:ext cx="5680646" cy="33210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a:latin typeface="Arial" panose="020B0604020202020204" pitchFamily="34" charset="0"/>
                <a:cs typeface="Arial" panose="020B0604020202020204" pitchFamily="34" charset="0"/>
              </a:rPr>
              <a:t>• Desarrollo de los componentes de la condición física.</a:t>
            </a:r>
          </a:p>
          <a:p>
            <a:pPr algn="l"/>
            <a:r>
              <a:rPr lang="es-ES" sz="1800" dirty="0">
                <a:latin typeface="Arial" panose="020B0604020202020204" pitchFamily="34" charset="0"/>
                <a:cs typeface="Arial" panose="020B0604020202020204" pitchFamily="34" charset="0"/>
              </a:rPr>
              <a:t>• Importancia del trabajo de fuerza y relación con la sarcopenia.</a:t>
            </a:r>
          </a:p>
          <a:p>
            <a:pPr algn="l"/>
            <a:r>
              <a:rPr lang="es-ES" sz="1800" dirty="0">
                <a:latin typeface="Arial" panose="020B0604020202020204" pitchFamily="34" charset="0"/>
                <a:cs typeface="Arial" panose="020B0604020202020204" pitchFamily="34" charset="0"/>
              </a:rPr>
              <a:t>• Desarrollo de aspectos cognitivos.</a:t>
            </a:r>
          </a:p>
          <a:p>
            <a:pPr algn="l"/>
            <a:r>
              <a:rPr lang="es-ES" sz="1800" dirty="0">
                <a:latin typeface="Arial" panose="020B0604020202020204" pitchFamily="34" charset="0"/>
                <a:cs typeface="Arial" panose="020B0604020202020204" pitchFamily="34" charset="0"/>
              </a:rPr>
              <a:t>• Desarrollo de aspectos emocionales.</a:t>
            </a:r>
          </a:p>
          <a:p>
            <a:pPr algn="l"/>
            <a:r>
              <a:rPr lang="es-ES" sz="1800" dirty="0">
                <a:latin typeface="Arial" panose="020B0604020202020204" pitchFamily="34" charset="0"/>
                <a:cs typeface="Arial" panose="020B0604020202020204" pitchFamily="34" charset="0"/>
              </a:rPr>
              <a:t>• Ejercicios contraindicados o desaconsejados.</a:t>
            </a:r>
          </a:p>
          <a:p>
            <a:pPr algn="l"/>
            <a:r>
              <a:rPr lang="es-ES" sz="1800" dirty="0">
                <a:latin typeface="Arial" panose="020B0604020202020204" pitchFamily="34" charset="0"/>
                <a:cs typeface="Arial" panose="020B0604020202020204" pitchFamily="34" charset="0"/>
              </a:rPr>
              <a:t>• Patologías más frecuentes y forma de abordarlas.</a:t>
            </a:r>
          </a:p>
          <a:p>
            <a:pPr algn="l"/>
            <a:r>
              <a:rPr lang="es-ES" sz="1800" dirty="0">
                <a:latin typeface="Arial" panose="020B0604020202020204" pitchFamily="34" charset="0"/>
                <a:cs typeface="Arial" panose="020B0604020202020204" pitchFamily="34" charset="0"/>
              </a:rPr>
              <a:t>• Prevención de la fragilidad y riesgo de caídas..</a:t>
            </a:r>
          </a:p>
        </p:txBody>
      </p:sp>
      <p:cxnSp>
        <p:nvCxnSpPr>
          <p:cNvPr id="6" name="Conector recto 5">
            <a:extLst>
              <a:ext uri="{FF2B5EF4-FFF2-40B4-BE49-F238E27FC236}">
                <a16:creationId xmlns:a16="http://schemas.microsoft.com/office/drawing/2014/main" id="{67C8088D-BA9F-44EC-926B-FDCB43AF7EBE}"/>
              </a:ext>
            </a:extLst>
          </p:cNvPr>
          <p:cNvCxnSpPr/>
          <p:nvPr/>
        </p:nvCxnSpPr>
        <p:spPr>
          <a:xfrm>
            <a:off x="1482930" y="1798688"/>
            <a:ext cx="3594595" cy="0"/>
          </a:xfrm>
          <a:prstGeom prst="line">
            <a:avLst/>
          </a:prstGeom>
          <a:ln w="3492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78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379757" y="1996619"/>
            <a:ext cx="8994085" cy="3139321"/>
          </a:xfrm>
          <a:prstGeom prst="rect">
            <a:avLst/>
          </a:prstGeom>
          <a:noFill/>
        </p:spPr>
        <p:txBody>
          <a:bodyPr wrap="square" rtlCol="0">
            <a:spAutoFit/>
          </a:bodyPr>
          <a:lstStyle/>
          <a:p>
            <a:pPr marL="342900" indent="-342900" defTabSz="336947" fontAlgn="base">
              <a:spcBef>
                <a:spcPct val="0"/>
              </a:spcBef>
              <a:spcAft>
                <a:spcPct val="0"/>
              </a:spcAft>
              <a:buFontTx/>
              <a:buAutoNum type="arabicPeriod"/>
              <a:defRPr/>
            </a:pPr>
            <a:r>
              <a:rPr lang="es-ES" sz="1800" b="1" kern="1200" dirty="0">
                <a:solidFill>
                  <a:schemeClr val="bg1"/>
                </a:solidFill>
                <a:ea typeface="SimSun" pitchFamily="2" charset="-122"/>
                <a:cs typeface="Arial" pitchFamily="34" charset="0"/>
              </a:rPr>
              <a:t>Tener una buena salud: prevención y promoción de la salud.</a:t>
            </a:r>
          </a:p>
          <a:p>
            <a:pPr defTabSz="336947" fontAlgn="base">
              <a:spcBef>
                <a:spcPct val="0"/>
              </a:spcBef>
              <a:spcAft>
                <a:spcPct val="0"/>
              </a:spcAft>
              <a:defRPr/>
            </a:pPr>
            <a:endParaRPr lang="es-ES" sz="1800" b="1" kern="1200" dirty="0">
              <a:solidFill>
                <a:schemeClr val="bg1"/>
              </a:solidFill>
              <a:ea typeface="SimSun" pitchFamily="2" charset="-122"/>
              <a:cs typeface="Arial" pitchFamily="34" charset="0"/>
            </a:endParaRPr>
          </a:p>
          <a:p>
            <a:pPr defTabSz="336947" fontAlgn="base">
              <a:spcBef>
                <a:spcPct val="0"/>
              </a:spcBef>
              <a:spcAft>
                <a:spcPct val="0"/>
              </a:spcAft>
              <a:defRPr/>
            </a:pPr>
            <a:r>
              <a:rPr lang="es-ES" sz="1800" b="1" kern="1200" dirty="0">
                <a:solidFill>
                  <a:schemeClr val="bg1"/>
                </a:solidFill>
                <a:ea typeface="SimSun" pitchFamily="2" charset="-122"/>
                <a:cs typeface="Arial" pitchFamily="34" charset="0"/>
              </a:rPr>
              <a:t>2. Tener un buen funcionamiento físico a través de la práctica de ejercicio físico.</a:t>
            </a:r>
          </a:p>
          <a:p>
            <a:pPr defTabSz="336947" fontAlgn="base">
              <a:spcBef>
                <a:spcPct val="0"/>
              </a:spcBef>
              <a:spcAft>
                <a:spcPct val="0"/>
              </a:spcAft>
              <a:defRPr/>
            </a:pPr>
            <a:r>
              <a:rPr lang="es-ES" sz="1800" b="1" kern="1200" dirty="0">
                <a:solidFill>
                  <a:schemeClr val="bg1"/>
                </a:solidFill>
                <a:ea typeface="SimSun" pitchFamily="2" charset="-122"/>
                <a:cs typeface="Arial" pitchFamily="34" charset="0"/>
              </a:rPr>
              <a:t> </a:t>
            </a:r>
          </a:p>
          <a:p>
            <a:pPr defTabSz="336947" fontAlgn="base">
              <a:spcBef>
                <a:spcPct val="0"/>
              </a:spcBef>
              <a:spcAft>
                <a:spcPct val="0"/>
              </a:spcAft>
              <a:defRPr/>
            </a:pPr>
            <a:r>
              <a:rPr lang="es-ES" sz="1800" b="1" kern="1200" dirty="0">
                <a:solidFill>
                  <a:schemeClr val="bg1"/>
                </a:solidFill>
                <a:ea typeface="SimSun" pitchFamily="2" charset="-122"/>
                <a:cs typeface="Arial" pitchFamily="34" charset="0"/>
              </a:rPr>
              <a:t>3. Tener un buen funcionamiento mental: mantenimiento de la capacidad mental y de aprendizaje. </a:t>
            </a:r>
          </a:p>
          <a:p>
            <a:pPr defTabSz="336947" fontAlgn="base">
              <a:spcBef>
                <a:spcPct val="0"/>
              </a:spcBef>
              <a:spcAft>
                <a:spcPct val="0"/>
              </a:spcAft>
              <a:defRPr/>
            </a:pPr>
            <a:endParaRPr lang="es-ES" sz="1800" b="1" kern="1200" dirty="0">
              <a:solidFill>
                <a:schemeClr val="bg1"/>
              </a:solidFill>
              <a:ea typeface="SimSun" pitchFamily="2" charset="-122"/>
              <a:cs typeface="Arial" pitchFamily="34" charset="0"/>
            </a:endParaRPr>
          </a:p>
          <a:p>
            <a:pPr defTabSz="336947" fontAlgn="base">
              <a:spcBef>
                <a:spcPct val="0"/>
              </a:spcBef>
              <a:spcAft>
                <a:spcPct val="0"/>
              </a:spcAft>
              <a:defRPr/>
            </a:pPr>
            <a:r>
              <a:rPr lang="es-ES" sz="1800" b="1" kern="1200" dirty="0">
                <a:solidFill>
                  <a:schemeClr val="bg1"/>
                </a:solidFill>
                <a:ea typeface="SimSun" pitchFamily="2" charset="-122"/>
                <a:cs typeface="Arial" pitchFamily="34" charset="0"/>
              </a:rPr>
              <a:t>4. Vinculación y participación social: promover y mantener la actividad y la participación social.</a:t>
            </a:r>
          </a:p>
          <a:p>
            <a:pPr defTabSz="336947" fontAlgn="base">
              <a:spcBef>
                <a:spcPct val="0"/>
              </a:spcBef>
              <a:spcAft>
                <a:spcPct val="0"/>
              </a:spcAft>
              <a:defRPr/>
            </a:pPr>
            <a:endParaRPr lang="es-ES" sz="1800" b="1" kern="1200" dirty="0">
              <a:solidFill>
                <a:schemeClr val="bg1"/>
              </a:solidFill>
              <a:ea typeface="SimSun" pitchFamily="2" charset="-122"/>
              <a:cs typeface="Arial" pitchFamily="34" charset="0"/>
            </a:endParaRPr>
          </a:p>
          <a:p>
            <a:pPr defTabSz="336947" fontAlgn="base">
              <a:spcBef>
                <a:spcPct val="0"/>
              </a:spcBef>
              <a:spcAft>
                <a:spcPct val="0"/>
              </a:spcAft>
              <a:defRPr/>
            </a:pPr>
            <a:r>
              <a:rPr lang="es-ES" sz="1800" b="1" kern="1200" dirty="0">
                <a:solidFill>
                  <a:schemeClr val="bg1"/>
                </a:solidFill>
                <a:ea typeface="SimSun" pitchFamily="2" charset="-122"/>
                <a:cs typeface="Arial" pitchFamily="34" charset="0"/>
              </a:rPr>
              <a:t>5. Ser independiente y autónomo: prevención específica de la discapacidad y la dependencia.</a:t>
            </a:r>
          </a:p>
        </p:txBody>
      </p:sp>
      <p:sp>
        <p:nvSpPr>
          <p:cNvPr id="2" name="2 Subtítulo">
            <a:extLst>
              <a:ext uri="{FF2B5EF4-FFF2-40B4-BE49-F238E27FC236}">
                <a16:creationId xmlns:a16="http://schemas.microsoft.com/office/drawing/2014/main" id="{001C1F44-BC85-7E7D-EB12-F2F0BAD62ADB}"/>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ENVEJECIMIENTO ACTIVO (PAUTAS PARA UNA VEJEZ EXITOSA SEGÚN LA OMS)</a:t>
            </a:r>
            <a:endParaRPr lang="es-ES" b="1" kern="1200" dirty="0">
              <a:solidFill>
                <a:schemeClr val="bg1"/>
              </a:solidFill>
              <a:latin typeface="Arial Black" panose="020B0A04020102020204" pitchFamily="34" charset="0"/>
              <a:cs typeface="Arial" panose="020B0604020202020204" pitchFamily="34" charset="0"/>
            </a:endParaRPr>
          </a:p>
        </p:txBody>
      </p:sp>
    </p:spTree>
    <p:extLst>
      <p:ext uri="{BB962C8B-B14F-4D97-AF65-F5344CB8AC3E}">
        <p14:creationId xmlns:p14="http://schemas.microsoft.com/office/powerpoint/2010/main" val="883424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638133" y="1103420"/>
            <a:ext cx="8994085" cy="2973122"/>
          </a:xfrm>
          <a:prstGeom prst="rect">
            <a:avLst/>
          </a:prstGeom>
          <a:noFill/>
        </p:spPr>
        <p:txBody>
          <a:bodyPr wrap="square" rtlCol="0">
            <a:spAutoFit/>
          </a:bodyPr>
          <a:lstStyle/>
          <a:p>
            <a:pPr>
              <a:lnSpc>
                <a:spcPct val="90000"/>
              </a:lnSpc>
              <a:buClr>
                <a:srgbClr val="FF99FF"/>
              </a:buClr>
            </a:pPr>
            <a:r>
              <a:rPr lang="es-ES_tradnl" sz="2400" b="1" dirty="0">
                <a:solidFill>
                  <a:schemeClr val="bg1"/>
                </a:solidFill>
                <a:cs typeface="Arial" panose="020B0604020202020204" pitchFamily="34" charset="0"/>
              </a:rPr>
              <a:t>• EUFORIZANTE Y ANTEDEPRESIVO (secreción de endorfinas)</a:t>
            </a:r>
          </a:p>
          <a:p>
            <a:pPr>
              <a:lnSpc>
                <a:spcPct val="90000"/>
              </a:lnSpc>
              <a:buClr>
                <a:srgbClr val="FF99FF"/>
              </a:buClr>
              <a:buFont typeface="Monotype Sorts" charset="2"/>
              <a:buChar char="p"/>
            </a:pPr>
            <a:endParaRPr lang="es-ES_tradnl" sz="2400" b="1" dirty="0">
              <a:solidFill>
                <a:schemeClr val="bg1"/>
              </a:solidFill>
              <a:cs typeface="Arial" panose="020B0604020202020204" pitchFamily="34" charset="0"/>
            </a:endParaRPr>
          </a:p>
          <a:p>
            <a:pPr lvl="1">
              <a:lnSpc>
                <a:spcPct val="90000"/>
              </a:lnSpc>
              <a:buClr>
                <a:srgbClr val="FF99FF"/>
              </a:buClr>
            </a:pPr>
            <a:r>
              <a:rPr lang="es-ES_tradnl" sz="2000" b="1" dirty="0">
                <a:solidFill>
                  <a:schemeClr val="bg1"/>
                </a:solidFill>
                <a:cs typeface="Arial" panose="020B0604020202020204" pitchFamily="34" charset="0"/>
              </a:rPr>
              <a:t>• Autoestima, entusiasmo, confianza, estado de ánimo, bienestar percibido, ...</a:t>
            </a:r>
          </a:p>
          <a:p>
            <a:pPr lvl="1">
              <a:lnSpc>
                <a:spcPct val="90000"/>
              </a:lnSpc>
              <a:buClr>
                <a:srgbClr val="FF99FF"/>
              </a:buClr>
            </a:pPr>
            <a:r>
              <a:rPr lang="es-ES_tradnl" sz="2000" b="1" dirty="0">
                <a:solidFill>
                  <a:schemeClr val="bg1"/>
                </a:solidFill>
                <a:cs typeface="Arial" panose="020B0604020202020204" pitchFamily="34" charset="0"/>
              </a:rPr>
              <a:t>• Ansiedad, depresión, estrés, insomnio, ...</a:t>
            </a:r>
          </a:p>
          <a:p>
            <a:pPr>
              <a:lnSpc>
                <a:spcPct val="90000"/>
              </a:lnSpc>
              <a:buClr>
                <a:srgbClr val="FF99FF"/>
              </a:buClr>
              <a:buFont typeface="Monotype Sorts" charset="2"/>
              <a:buChar char="p"/>
            </a:pPr>
            <a:endParaRPr lang="es-ES_tradnl" sz="2400" b="1" dirty="0">
              <a:solidFill>
                <a:schemeClr val="bg1"/>
              </a:solidFill>
              <a:cs typeface="Arial" panose="020B0604020202020204" pitchFamily="34" charset="0"/>
            </a:endParaRPr>
          </a:p>
          <a:p>
            <a:pPr>
              <a:lnSpc>
                <a:spcPct val="90000"/>
              </a:lnSpc>
              <a:buClr>
                <a:srgbClr val="FF99FF"/>
              </a:buClr>
            </a:pPr>
            <a:r>
              <a:rPr lang="es-ES_tradnl" sz="2400" b="1" dirty="0">
                <a:solidFill>
                  <a:schemeClr val="bg1"/>
                </a:solidFill>
                <a:cs typeface="Arial" panose="020B0604020202020204" pitchFamily="34" charset="0"/>
              </a:rPr>
              <a:t>• Lucha contra el estrés (cortisol y adrenalina provocan vasoconstricción: ↑HA)</a:t>
            </a:r>
          </a:p>
          <a:p>
            <a:pPr>
              <a:lnSpc>
                <a:spcPct val="90000"/>
              </a:lnSpc>
              <a:buClr>
                <a:srgbClr val="FF99FF"/>
              </a:buClr>
              <a:buFont typeface="Monotype Sorts" charset="2"/>
              <a:buChar char="p"/>
            </a:pPr>
            <a:endParaRPr lang="es-ES_tradnl" sz="2400" b="1" dirty="0">
              <a:solidFill>
                <a:schemeClr val="bg1"/>
              </a:solidFill>
              <a:cs typeface="Arial" panose="020B0604020202020204" pitchFamily="34" charset="0"/>
            </a:endParaRPr>
          </a:p>
          <a:p>
            <a:pPr>
              <a:lnSpc>
                <a:spcPct val="90000"/>
              </a:lnSpc>
              <a:buClr>
                <a:srgbClr val="FF99FF"/>
              </a:buClr>
            </a:pPr>
            <a:r>
              <a:rPr lang="es-ES_tradnl" sz="2400" b="1" dirty="0">
                <a:solidFill>
                  <a:schemeClr val="bg1"/>
                </a:solidFill>
                <a:cs typeface="Arial" panose="020B0604020202020204" pitchFamily="34" charset="0"/>
              </a:rPr>
              <a:t>• El músculo es la cuna de la mente (Sherrington)</a:t>
            </a:r>
          </a:p>
        </p:txBody>
      </p:sp>
      <p:sp>
        <p:nvSpPr>
          <p:cNvPr id="4" name="Text Box 5">
            <a:extLst>
              <a:ext uri="{FF2B5EF4-FFF2-40B4-BE49-F238E27FC236}">
                <a16:creationId xmlns:a16="http://schemas.microsoft.com/office/drawing/2014/main" id="{5207AA55-07E1-8C38-0EDC-97E37475948D}"/>
              </a:ext>
            </a:extLst>
          </p:cNvPr>
          <p:cNvSpPr txBox="1">
            <a:spLocks noChangeArrowheads="1"/>
          </p:cNvSpPr>
          <p:nvPr/>
        </p:nvSpPr>
        <p:spPr bwMode="auto">
          <a:xfrm>
            <a:off x="638133" y="4570455"/>
            <a:ext cx="6622643" cy="461665"/>
          </a:xfrm>
          <a:prstGeom prst="rect">
            <a:avLst/>
          </a:prstGeom>
          <a:noFill/>
          <a:ln w="31750">
            <a:noFill/>
            <a:miter lim="800000"/>
            <a:headEnd/>
            <a:tailEnd/>
          </a:ln>
        </p:spPr>
        <p:txBody>
          <a:bodyPr wrap="square">
            <a:spAutoFit/>
          </a:bodyPr>
          <a:lstStyle/>
          <a:p>
            <a:pPr eaLnBrk="0" hangingPunct="0">
              <a:spcBef>
                <a:spcPct val="50000"/>
              </a:spcBef>
              <a:buClr>
                <a:srgbClr val="0000FF"/>
              </a:buClr>
            </a:pPr>
            <a:r>
              <a:rPr lang="es-ES_tradnl" sz="2400" b="1" dirty="0">
                <a:solidFill>
                  <a:schemeClr val="bg1"/>
                </a:solidFill>
                <a:cs typeface="Arial" panose="020B0604020202020204" pitchFamily="34" charset="0"/>
              </a:rPr>
              <a:t>•¿Es la carrera una nueva psicoterapia?  (Dr. </a:t>
            </a:r>
            <a:r>
              <a:rPr lang="es-ES_tradnl" sz="2400" b="1" dirty="0" err="1">
                <a:solidFill>
                  <a:schemeClr val="bg1"/>
                </a:solidFill>
                <a:cs typeface="Arial" panose="020B0604020202020204" pitchFamily="34" charset="0"/>
              </a:rPr>
              <a:t>Beno</a:t>
            </a:r>
            <a:r>
              <a:rPr lang="es-ES_tradnl" sz="2400" b="1" dirty="0">
                <a:solidFill>
                  <a:schemeClr val="bg1"/>
                </a:solidFill>
                <a:cs typeface="Arial" panose="020B0604020202020204" pitchFamily="34" charset="0"/>
              </a:rPr>
              <a:t>)</a:t>
            </a:r>
          </a:p>
        </p:txBody>
      </p:sp>
      <p:sp>
        <p:nvSpPr>
          <p:cNvPr id="6" name="Flecha: hacia arriba 5">
            <a:extLst>
              <a:ext uri="{FF2B5EF4-FFF2-40B4-BE49-F238E27FC236}">
                <a16:creationId xmlns:a16="http://schemas.microsoft.com/office/drawing/2014/main" id="{FB357B8E-9A6D-9A2A-C748-A83469E9005A}"/>
              </a:ext>
            </a:extLst>
          </p:cNvPr>
          <p:cNvSpPr/>
          <p:nvPr/>
        </p:nvSpPr>
        <p:spPr>
          <a:xfrm>
            <a:off x="731044" y="1723372"/>
            <a:ext cx="327929" cy="288099"/>
          </a:xfrm>
          <a:prstGeom prst="upArrow">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a:solidFill>
                <a:schemeClr val="bg1"/>
              </a:solidFill>
            </a:endParaRPr>
          </a:p>
        </p:txBody>
      </p:sp>
      <p:sp>
        <p:nvSpPr>
          <p:cNvPr id="8" name="Flecha: hacia arriba 7">
            <a:extLst>
              <a:ext uri="{FF2B5EF4-FFF2-40B4-BE49-F238E27FC236}">
                <a16:creationId xmlns:a16="http://schemas.microsoft.com/office/drawing/2014/main" id="{ECB39DD2-FF55-15CD-6E64-F06BF7EB93B5}"/>
              </a:ext>
            </a:extLst>
          </p:cNvPr>
          <p:cNvSpPr/>
          <p:nvPr/>
        </p:nvSpPr>
        <p:spPr>
          <a:xfrm rot="10800000">
            <a:off x="732742" y="2135328"/>
            <a:ext cx="327929" cy="288099"/>
          </a:xfrm>
          <a:prstGeom prst="upArrow">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AR">
              <a:solidFill>
                <a:schemeClr val="bg1"/>
              </a:solidFill>
            </a:endParaRPr>
          </a:p>
        </p:txBody>
      </p:sp>
      <p:pic>
        <p:nvPicPr>
          <p:cNvPr id="9" name="Picture 6" descr="JUVENAL">
            <a:extLst>
              <a:ext uri="{FF2B5EF4-FFF2-40B4-BE49-F238E27FC236}">
                <a16:creationId xmlns:a16="http://schemas.microsoft.com/office/drawing/2014/main" id="{00806F19-DD6B-8FA5-0940-C0A8E6AF19FA}"/>
              </a:ext>
            </a:extLst>
          </p:cNvPr>
          <p:cNvPicPr>
            <a:picLocks noChangeAspect="1" noChangeArrowheads="1"/>
          </p:cNvPicPr>
          <p:nvPr/>
        </p:nvPicPr>
        <p:blipFill>
          <a:blip r:embed="rId7"/>
          <a:srcRect/>
          <a:stretch>
            <a:fillRect/>
          </a:stretch>
        </p:blipFill>
        <p:spPr bwMode="auto">
          <a:xfrm>
            <a:off x="7942907" y="2551723"/>
            <a:ext cx="1284539" cy="1406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6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0" fill="hold"/>
                                        <p:tgtEl>
                                          <p:spTgt spid="4"/>
                                        </p:tgtEl>
                                        <p:attrNameLst>
                                          <p:attrName>ppt_x</p:attrName>
                                        </p:attrNameLst>
                                      </p:cBhvr>
                                      <p:tavLst>
                                        <p:tav tm="0">
                                          <p:val>
                                            <p:strVal val="#ppt_x"/>
                                          </p:val>
                                        </p:tav>
                                        <p:tav tm="100000">
                                          <p:val>
                                            <p:strVal val="#ppt_x"/>
                                          </p:val>
                                        </p:tav>
                                      </p:tavLst>
                                    </p:anim>
                                    <p:anim calcmode="lin" valueType="num">
                                      <p:cBhvr additive="base">
                                        <p:cTn id="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668316" y="1091689"/>
            <a:ext cx="8416967" cy="1588127"/>
          </a:xfrm>
          <a:prstGeom prst="rect">
            <a:avLst/>
          </a:prstGeom>
          <a:noFill/>
        </p:spPr>
        <p:txBody>
          <a:bodyPr wrap="square" rtlCol="0">
            <a:spAutoFit/>
          </a:bodyPr>
          <a:lstStyle/>
          <a:p>
            <a:pPr>
              <a:lnSpc>
                <a:spcPct val="90000"/>
              </a:lnSpc>
              <a:buClr>
                <a:srgbClr val="FF99FF"/>
              </a:buClr>
            </a:pPr>
            <a:r>
              <a:rPr lang="es-ES_tradnl" b="1" dirty="0">
                <a:solidFill>
                  <a:schemeClr val="bg1"/>
                </a:solidFill>
              </a:rPr>
              <a:t> Secreta dopamina (</a:t>
            </a:r>
            <a:r>
              <a:rPr lang="es-ES" b="1" dirty="0">
                <a:solidFill>
                  <a:schemeClr val="bg1"/>
                </a:solidFill>
              </a:rPr>
              <a:t>neurotransmisor que modula el estado de ánimo) </a:t>
            </a:r>
            <a:r>
              <a:rPr lang="es-ES_tradnl" b="1" dirty="0">
                <a:solidFill>
                  <a:schemeClr val="bg1"/>
                </a:solidFill>
              </a:rPr>
              <a:t>y serotonina (“hormona del humor y del placer”); relajantes SNC y</a:t>
            </a:r>
            <a:r>
              <a:rPr lang="es-ES" b="1" dirty="0">
                <a:solidFill>
                  <a:schemeClr val="bg1"/>
                </a:solidFill>
              </a:rPr>
              <a:t> claves para prevenir la depresión</a:t>
            </a:r>
          </a:p>
          <a:p>
            <a:pPr>
              <a:lnSpc>
                <a:spcPct val="90000"/>
              </a:lnSpc>
              <a:buClr>
                <a:srgbClr val="FF99FF"/>
              </a:buClr>
            </a:pPr>
            <a:endParaRPr lang="es-ES" b="1" dirty="0">
              <a:solidFill>
                <a:schemeClr val="bg1"/>
              </a:solidFill>
              <a:cs typeface="Arial" panose="020B0604020202020204" pitchFamily="34" charset="0"/>
            </a:endParaRPr>
          </a:p>
          <a:p>
            <a:pPr>
              <a:lnSpc>
                <a:spcPct val="90000"/>
              </a:lnSpc>
              <a:buClr>
                <a:srgbClr val="FF99FF"/>
              </a:buClr>
            </a:pPr>
            <a:endParaRPr lang="es-ES" b="1" dirty="0">
              <a:solidFill>
                <a:schemeClr val="bg1"/>
              </a:solidFill>
              <a:cs typeface="Arial" panose="020B0604020202020204" pitchFamily="34" charset="0"/>
            </a:endParaRPr>
          </a:p>
          <a:p>
            <a:pPr>
              <a:lnSpc>
                <a:spcPct val="90000"/>
              </a:lnSpc>
              <a:buClr>
                <a:srgbClr val="FF99FF"/>
              </a:buClr>
            </a:pPr>
            <a:r>
              <a:rPr lang="es-ES_tradnl" b="1" dirty="0">
                <a:solidFill>
                  <a:schemeClr val="bg1"/>
                </a:solidFill>
              </a:rPr>
              <a:t>Alto grado de satisfacción con la vida (favorece la expresión de las comunicaciones, compartir y crear)</a:t>
            </a:r>
          </a:p>
        </p:txBody>
      </p:sp>
      <p:sp>
        <p:nvSpPr>
          <p:cNvPr id="10" name="6 Rectángulo">
            <a:extLst>
              <a:ext uri="{FF2B5EF4-FFF2-40B4-BE49-F238E27FC236}">
                <a16:creationId xmlns:a16="http://schemas.microsoft.com/office/drawing/2014/main" id="{42FFD69A-0E32-5B19-9A1C-8EC7F0E1ECF1}"/>
              </a:ext>
            </a:extLst>
          </p:cNvPr>
          <p:cNvSpPr/>
          <p:nvPr/>
        </p:nvSpPr>
        <p:spPr>
          <a:xfrm>
            <a:off x="-325044" y="5807667"/>
            <a:ext cx="10367404" cy="461665"/>
          </a:xfrm>
          <a:prstGeom prst="rect">
            <a:avLst/>
          </a:prstGeom>
        </p:spPr>
        <p:txBody>
          <a:bodyPr wrap="square">
            <a:spAutoFit/>
          </a:bodyPr>
          <a:lstStyle/>
          <a:p>
            <a:pPr algn="ctr" eaLnBrk="0" hangingPunct="0"/>
            <a:r>
              <a:rPr lang="es-ES_tradnl" sz="2400" b="1" dirty="0">
                <a:solidFill>
                  <a:schemeClr val="bg1"/>
                </a:solidFill>
                <a:cs typeface="Times New Roman" pitchFamily="18" charset="0"/>
              </a:rPr>
              <a:t>El SN parasimpático se hace más fuerte y sano</a:t>
            </a:r>
            <a:endParaRPr lang="es-ES" sz="2400" b="1" dirty="0">
              <a:solidFill>
                <a:schemeClr val="bg1"/>
              </a:solidFill>
              <a:cs typeface="Times New Roman" pitchFamily="18" charset="0"/>
            </a:endParaRPr>
          </a:p>
        </p:txBody>
      </p:sp>
      <p:pic>
        <p:nvPicPr>
          <p:cNvPr id="2050" name="Picture 2" descr="Actividades para personas mayores: tipos, cómo realizarlas, y ejemplos">
            <a:extLst>
              <a:ext uri="{FF2B5EF4-FFF2-40B4-BE49-F238E27FC236}">
                <a16:creationId xmlns:a16="http://schemas.microsoft.com/office/drawing/2014/main" id="{DC406F02-EE32-1DEF-143C-5A4FFCC19B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4783" y="2705977"/>
            <a:ext cx="5508172" cy="28917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07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668316" y="1091689"/>
            <a:ext cx="8416967" cy="923330"/>
          </a:xfrm>
          <a:prstGeom prst="rect">
            <a:avLst/>
          </a:prstGeom>
          <a:noFill/>
        </p:spPr>
        <p:txBody>
          <a:bodyPr wrap="square" rtlCol="0">
            <a:spAutoFit/>
          </a:bodyPr>
          <a:lstStyle/>
          <a:p>
            <a:pPr eaLnBrk="0" hangingPunct="0"/>
            <a:r>
              <a:rPr lang="es-ES" sz="1800" b="1" dirty="0">
                <a:solidFill>
                  <a:schemeClr val="bg1"/>
                </a:solidFill>
                <a:ea typeface="Verdana" panose="020B0604030504040204" pitchFamily="34" charset="0"/>
              </a:rPr>
              <a:t>Cuando se estimula el cerebro emocional de forma natural se activa el sistema inmunitario, favoreciendo la proliferación de células asesinas “</a:t>
            </a:r>
            <a:r>
              <a:rPr lang="es-ES" sz="1800" b="1" i="1" dirty="0">
                <a:solidFill>
                  <a:schemeClr val="bg1"/>
                </a:solidFill>
                <a:ea typeface="Verdana" panose="020B0604030504040204" pitchFamily="34" charset="0"/>
              </a:rPr>
              <a:t>Natural </a:t>
            </a:r>
            <a:r>
              <a:rPr lang="es-ES" sz="1800" b="1" i="1" dirty="0" err="1">
                <a:solidFill>
                  <a:schemeClr val="bg1"/>
                </a:solidFill>
                <a:ea typeface="Verdana" panose="020B0604030504040204" pitchFamily="34" charset="0"/>
              </a:rPr>
              <a:t>Killer</a:t>
            </a:r>
            <a:r>
              <a:rPr lang="es-ES" sz="1800" b="1" dirty="0">
                <a:solidFill>
                  <a:schemeClr val="bg1"/>
                </a:solidFill>
                <a:ea typeface="Verdana" panose="020B0604030504040204" pitchFamily="34" charset="0"/>
              </a:rPr>
              <a:t>” (primera línea defensiva del organismo). </a:t>
            </a:r>
          </a:p>
        </p:txBody>
      </p:sp>
      <p:pic>
        <p:nvPicPr>
          <p:cNvPr id="4098" name="Picture 2" descr="Programa Municipal de Atención a la Persona Adulta Mayor | Portal  Municipalidad de Heredia">
            <a:extLst>
              <a:ext uri="{FF2B5EF4-FFF2-40B4-BE49-F238E27FC236}">
                <a16:creationId xmlns:a16="http://schemas.microsoft.com/office/drawing/2014/main" id="{B71C5AD4-5D75-004C-BB37-1F4EC27B0D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1641" y="2218217"/>
            <a:ext cx="5631059" cy="3751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439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361615" y="1577519"/>
            <a:ext cx="8994085" cy="2308324"/>
          </a:xfrm>
          <a:prstGeom prst="rect">
            <a:avLst/>
          </a:prstGeom>
          <a:noFill/>
        </p:spPr>
        <p:txBody>
          <a:bodyPr wrap="square" rtlCol="0">
            <a:spAutoFit/>
          </a:bodyPr>
          <a:lstStyle/>
          <a:p>
            <a:r>
              <a:rPr lang="es-ES" sz="1800" dirty="0">
                <a:solidFill>
                  <a:schemeClr val="bg1"/>
                </a:solidFill>
                <a:ea typeface="Verdana" panose="020B0604030504040204" pitchFamily="34" charset="0"/>
              </a:rPr>
              <a:t>Los que tienen mejor CF tienen:</a:t>
            </a:r>
          </a:p>
          <a:p>
            <a:pPr algn="just"/>
            <a:endParaRPr lang="es-ES" sz="1800" dirty="0">
              <a:solidFill>
                <a:schemeClr val="bg1"/>
              </a:solidFill>
              <a:ea typeface="Verdana" panose="020B0604030504040204" pitchFamily="34" charset="0"/>
            </a:endParaRPr>
          </a:p>
          <a:p>
            <a:pPr marL="342900" indent="-342900" algn="just">
              <a:buFont typeface="Arial" pitchFamily="34" charset="0"/>
              <a:buChar char="•"/>
            </a:pPr>
            <a:r>
              <a:rPr lang="es-ES" sz="1800" dirty="0">
                <a:solidFill>
                  <a:schemeClr val="bg1"/>
                </a:solidFill>
                <a:ea typeface="Verdana" panose="020B0604030504040204" pitchFamily="34" charset="0"/>
              </a:rPr>
              <a:t>un mayor tamaño del </a:t>
            </a:r>
            <a:r>
              <a:rPr lang="es-ES" sz="1800" b="1" dirty="0">
                <a:solidFill>
                  <a:schemeClr val="bg1"/>
                </a:solidFill>
                <a:ea typeface="Verdana" panose="020B0604030504040204" pitchFamily="34" charset="0"/>
              </a:rPr>
              <a:t>hipocampo</a:t>
            </a:r>
            <a:r>
              <a:rPr lang="es-ES" sz="1800" dirty="0">
                <a:solidFill>
                  <a:schemeClr val="bg1"/>
                </a:solidFill>
                <a:ea typeface="Verdana" panose="020B0604030504040204" pitchFamily="34" charset="0"/>
              </a:rPr>
              <a:t> -centro del aprendizaje y memoria-, </a:t>
            </a:r>
          </a:p>
          <a:p>
            <a:pPr marL="342900" indent="-342900" algn="just">
              <a:buFont typeface="Arial" pitchFamily="34" charset="0"/>
              <a:buChar char="•"/>
            </a:pPr>
            <a:r>
              <a:rPr lang="es-ES" sz="1800" dirty="0">
                <a:solidFill>
                  <a:schemeClr val="bg1"/>
                </a:solidFill>
                <a:ea typeface="Verdana" panose="020B0604030504040204" pitchFamily="34" charset="0"/>
              </a:rPr>
              <a:t>aumento de la </a:t>
            </a:r>
            <a:r>
              <a:rPr lang="es-ES" sz="1800" b="1" dirty="0">
                <a:solidFill>
                  <a:schemeClr val="bg1"/>
                </a:solidFill>
                <a:ea typeface="Verdana" panose="020B0604030504040204" pitchFamily="34" charset="0"/>
              </a:rPr>
              <a:t>capilarización</a:t>
            </a:r>
            <a:r>
              <a:rPr lang="es-ES" sz="1800" dirty="0">
                <a:solidFill>
                  <a:schemeClr val="bg1"/>
                </a:solidFill>
                <a:ea typeface="Verdana" panose="020B0604030504040204" pitchFamily="34" charset="0"/>
              </a:rPr>
              <a:t> y flujo sanguíneo a nivel cerebral,</a:t>
            </a:r>
          </a:p>
          <a:p>
            <a:pPr marL="342900" indent="-342900" algn="just">
              <a:buFont typeface="Arial" pitchFamily="34" charset="0"/>
              <a:buChar char="•"/>
            </a:pPr>
            <a:r>
              <a:rPr lang="es-ES" sz="1800" dirty="0">
                <a:solidFill>
                  <a:schemeClr val="bg1"/>
                </a:solidFill>
                <a:ea typeface="Verdana" panose="020B0604030504040204" pitchFamily="34" charset="0"/>
              </a:rPr>
              <a:t>aumento de </a:t>
            </a:r>
            <a:r>
              <a:rPr lang="es-ES" sz="1800" b="1" dirty="0">
                <a:solidFill>
                  <a:schemeClr val="bg1"/>
                </a:solidFill>
                <a:ea typeface="Verdana" panose="020B0604030504040204" pitchFamily="34" charset="0"/>
              </a:rPr>
              <a:t>neurotransmisores</a:t>
            </a:r>
            <a:r>
              <a:rPr lang="es-ES" sz="1800" dirty="0">
                <a:solidFill>
                  <a:schemeClr val="bg1"/>
                </a:solidFill>
                <a:ea typeface="Verdana" panose="020B0604030504040204" pitchFamily="34" charset="0"/>
              </a:rPr>
              <a:t> -transmiten información entre las neuronas-, </a:t>
            </a:r>
          </a:p>
          <a:p>
            <a:pPr marL="342900" indent="-342900" algn="just">
              <a:buFont typeface="Arial" pitchFamily="34" charset="0"/>
              <a:buChar char="•"/>
            </a:pPr>
            <a:r>
              <a:rPr lang="es-ES" sz="1800" dirty="0">
                <a:solidFill>
                  <a:schemeClr val="bg1"/>
                </a:solidFill>
                <a:ea typeface="Verdana" panose="020B0604030504040204" pitchFamily="34" charset="0"/>
              </a:rPr>
              <a:t>incremento de los </a:t>
            </a:r>
            <a:r>
              <a:rPr lang="es-ES" sz="1800" b="1" dirty="0">
                <a:solidFill>
                  <a:schemeClr val="bg1"/>
                </a:solidFill>
                <a:ea typeface="Verdana" panose="020B0604030504040204" pitchFamily="34" charset="0"/>
              </a:rPr>
              <a:t>factores neurotróficos </a:t>
            </a:r>
            <a:r>
              <a:rPr lang="es-ES" sz="1800" dirty="0">
                <a:solidFill>
                  <a:schemeClr val="bg1"/>
                </a:solidFill>
                <a:ea typeface="Verdana" panose="020B0604030504040204" pitchFamily="34" charset="0"/>
              </a:rPr>
              <a:t>-proteínas que favorecen la supervivencia de las neuronas, contribuyen al crecimiento de nuevas neuronas y sinapsis entre ellas, …-</a:t>
            </a:r>
          </a:p>
          <a:p>
            <a:pPr marL="342900" indent="-342900" algn="just">
              <a:buFont typeface="Arial" pitchFamily="34" charset="0"/>
              <a:buChar char="•"/>
            </a:pPr>
            <a:r>
              <a:rPr lang="es-ES" sz="1800" dirty="0">
                <a:solidFill>
                  <a:schemeClr val="bg1"/>
                </a:solidFill>
                <a:ea typeface="Verdana" panose="020B0604030504040204" pitchFamily="34" charset="0"/>
              </a:rPr>
              <a:t>Mayor activación del </a:t>
            </a:r>
            <a:r>
              <a:rPr lang="es-ES" sz="1800" b="1" dirty="0">
                <a:solidFill>
                  <a:schemeClr val="bg1"/>
                </a:solidFill>
                <a:ea typeface="Verdana" panose="020B0604030504040204" pitchFamily="34" charset="0"/>
              </a:rPr>
              <a:t>SN parasimpático</a:t>
            </a:r>
          </a:p>
        </p:txBody>
      </p:sp>
      <p:sp>
        <p:nvSpPr>
          <p:cNvPr id="2" name="2 Subtítulo">
            <a:extLst>
              <a:ext uri="{FF2B5EF4-FFF2-40B4-BE49-F238E27FC236}">
                <a16:creationId xmlns:a16="http://schemas.microsoft.com/office/drawing/2014/main" id="{001C1F44-BC85-7E7D-EB12-F2F0BAD62ADB}"/>
              </a:ext>
            </a:extLst>
          </p:cNvPr>
          <p:cNvSpPr txBox="1">
            <a:spLocks/>
          </p:cNvSpPr>
          <p:nvPr/>
        </p:nvSpPr>
        <p:spPr>
          <a:xfrm>
            <a:off x="565780" y="835866"/>
            <a:ext cx="8634491" cy="44397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0" fontAlgn="base" hangingPunct="0">
              <a:lnSpc>
                <a:spcPct val="100000"/>
              </a:lnSpc>
              <a:spcBef>
                <a:spcPct val="0"/>
              </a:spcBef>
              <a:spcAft>
                <a:spcPct val="0"/>
              </a:spcAft>
              <a:defRPr/>
            </a:pPr>
            <a:r>
              <a:rPr lang="es-ES" sz="2000" b="1" kern="1200" dirty="0">
                <a:solidFill>
                  <a:schemeClr val="bg1"/>
                </a:solidFill>
                <a:latin typeface="Arial Black" panose="020B0A04020102020204" pitchFamily="34" charset="0"/>
                <a:cs typeface="Arial" panose="020B0604020202020204" pitchFamily="34" charset="0"/>
              </a:rPr>
              <a:t>EFECTOS DE LA ACTIVIDAD FÍSICA EN EL CEREBREO</a:t>
            </a:r>
            <a:endParaRPr lang="es-ES" b="1" kern="1200" dirty="0">
              <a:solidFill>
                <a:schemeClr val="bg1"/>
              </a:solidFill>
              <a:latin typeface="Arial Black" panose="020B0A040201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81920516-EB01-8EBB-1E97-0368C58C74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25644" y="3921224"/>
            <a:ext cx="2666026" cy="23083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175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 name="Imagen 5">
            <a:extLst>
              <a:ext uri="{FF2B5EF4-FFF2-40B4-BE49-F238E27FC236}">
                <a16:creationId xmlns:a16="http://schemas.microsoft.com/office/drawing/2014/main" id="{406F985B-C6F4-04E0-D5ED-9ECD1D303FCF}"/>
              </a:ext>
            </a:extLst>
          </p:cNvPr>
          <p:cNvPicPr>
            <a:picLocks noChangeAspect="1"/>
          </p:cNvPicPr>
          <p:nvPr/>
        </p:nvPicPr>
        <p:blipFill>
          <a:blip r:embed="rId7"/>
          <a:stretch>
            <a:fillRect/>
          </a:stretch>
        </p:blipFill>
        <p:spPr>
          <a:xfrm>
            <a:off x="838200" y="673099"/>
            <a:ext cx="8061622" cy="5240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5">
            <a:extLst>
              <a:ext uri="{FF2B5EF4-FFF2-40B4-BE49-F238E27FC236}">
                <a16:creationId xmlns:a16="http://schemas.microsoft.com/office/drawing/2014/main" id="{0B914318-0FCC-B674-958C-E28D42A3B9FB}"/>
              </a:ext>
            </a:extLst>
          </p:cNvPr>
          <p:cNvSpPr>
            <a:spLocks noChangeArrowheads="1"/>
          </p:cNvSpPr>
          <p:nvPr/>
        </p:nvSpPr>
        <p:spPr bwMode="auto">
          <a:xfrm>
            <a:off x="1152599" y="3872488"/>
            <a:ext cx="2877105" cy="400110"/>
          </a:xfrm>
          <a:prstGeom prst="rect">
            <a:avLst/>
          </a:prstGeom>
          <a:gradFill rotWithShape="1">
            <a:gsLst>
              <a:gs pos="0">
                <a:srgbClr val="9999FF"/>
              </a:gs>
              <a:gs pos="100000">
                <a:srgbClr val="474776"/>
              </a:gs>
            </a:gsLst>
            <a:lin ang="0" scaled="1"/>
          </a:gradFill>
          <a:ln w="9525">
            <a:noFill/>
            <a:miter lim="800000"/>
            <a:headEnd/>
            <a:tailEnd/>
          </a:ln>
        </p:spPr>
        <p:txBody>
          <a:bodyPr wrap="square" anchor="ctr">
            <a:spAutoFit/>
          </a:bodyPr>
          <a:lstStyle/>
          <a:p>
            <a:pPr eaLnBrk="0" hangingPunct="0"/>
            <a:r>
              <a:rPr lang="es-ES" sz="2000" b="1" dirty="0">
                <a:solidFill>
                  <a:prstClr val="white"/>
                </a:solidFill>
                <a:latin typeface="Verdana"/>
              </a:rPr>
              <a:t>Dra. Cubero, 2017</a:t>
            </a:r>
            <a:endParaRPr lang="es-ES" sz="2000" dirty="0">
              <a:solidFill>
                <a:prstClr val="white"/>
              </a:solidFill>
              <a:latin typeface="Verdana"/>
            </a:endParaRPr>
          </a:p>
        </p:txBody>
      </p:sp>
    </p:spTree>
    <p:extLst>
      <p:ext uri="{BB962C8B-B14F-4D97-AF65-F5344CB8AC3E}">
        <p14:creationId xmlns:p14="http://schemas.microsoft.com/office/powerpoint/2010/main" val="158111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379757" y="1374319"/>
            <a:ext cx="8994085" cy="4401205"/>
          </a:xfrm>
          <a:prstGeom prst="rect">
            <a:avLst/>
          </a:prstGeom>
          <a:noFill/>
        </p:spPr>
        <p:txBody>
          <a:bodyPr wrap="square" rtlCol="0">
            <a:spAutoFit/>
          </a:bodyPr>
          <a:lstStyle/>
          <a:p>
            <a:pPr algn="just"/>
            <a:r>
              <a:rPr lang="es-ES" sz="2000" dirty="0">
                <a:solidFill>
                  <a:schemeClr val="bg1"/>
                </a:solidFill>
              </a:rPr>
              <a:t>El aumento del </a:t>
            </a:r>
            <a:r>
              <a:rPr lang="es-ES" sz="2000" dirty="0" err="1">
                <a:solidFill>
                  <a:schemeClr val="bg1"/>
                </a:solidFill>
              </a:rPr>
              <a:t>nº</a:t>
            </a:r>
            <a:r>
              <a:rPr lang="es-ES" sz="2000" dirty="0">
                <a:solidFill>
                  <a:schemeClr val="bg1"/>
                </a:solidFill>
              </a:rPr>
              <a:t> de neuronas (</a:t>
            </a:r>
            <a:r>
              <a:rPr lang="es-ES" sz="2000" b="1" dirty="0">
                <a:solidFill>
                  <a:schemeClr val="bg1"/>
                </a:solidFill>
              </a:rPr>
              <a:t>neurogénesis</a:t>
            </a:r>
            <a:r>
              <a:rPr lang="es-ES" sz="2000" dirty="0">
                <a:solidFill>
                  <a:schemeClr val="bg1"/>
                </a:solidFill>
              </a:rPr>
              <a:t>), conexiones neuronales y adaptabilidad del SN (</a:t>
            </a:r>
            <a:r>
              <a:rPr lang="es-ES" sz="2000" b="1" dirty="0" err="1">
                <a:solidFill>
                  <a:schemeClr val="bg1"/>
                </a:solidFill>
              </a:rPr>
              <a:t>neuroplasticidad</a:t>
            </a:r>
            <a:r>
              <a:rPr lang="es-ES" sz="2000" dirty="0">
                <a:solidFill>
                  <a:schemeClr val="bg1"/>
                </a:solidFill>
              </a:rPr>
              <a:t>), y capilares sanguíneos en el hipocampo (</a:t>
            </a:r>
            <a:r>
              <a:rPr lang="es-ES" sz="2000" b="1" dirty="0">
                <a:solidFill>
                  <a:schemeClr val="bg1"/>
                </a:solidFill>
              </a:rPr>
              <a:t>angiogénesis</a:t>
            </a:r>
            <a:r>
              <a:rPr lang="es-ES" sz="2000" dirty="0">
                <a:solidFill>
                  <a:schemeClr val="bg1"/>
                </a:solidFill>
              </a:rPr>
              <a:t>) mejoran el </a:t>
            </a:r>
            <a:r>
              <a:rPr lang="es-ES" sz="2000" dirty="0" err="1">
                <a:solidFill>
                  <a:schemeClr val="bg1"/>
                </a:solidFill>
              </a:rPr>
              <a:t>tº</a:t>
            </a:r>
            <a:r>
              <a:rPr lang="es-ES" sz="2000" dirty="0">
                <a:solidFill>
                  <a:schemeClr val="bg1"/>
                </a:solidFill>
              </a:rPr>
              <a:t> de reacción, la atención, e incide en la capacidad de retención del aprendizaje motor adquirido.</a:t>
            </a:r>
          </a:p>
          <a:p>
            <a:pPr defTabSz="336947" fontAlgn="base">
              <a:spcBef>
                <a:spcPct val="0"/>
              </a:spcBef>
              <a:spcAft>
                <a:spcPct val="0"/>
              </a:spcAft>
              <a:defRPr/>
            </a:pPr>
            <a:endParaRPr lang="es-ES" sz="2000" dirty="0">
              <a:solidFill>
                <a:schemeClr val="bg1"/>
              </a:solidFill>
            </a:endParaRPr>
          </a:p>
          <a:p>
            <a:pPr defTabSz="336947" fontAlgn="base">
              <a:spcBef>
                <a:spcPct val="0"/>
              </a:spcBef>
              <a:spcAft>
                <a:spcPct val="0"/>
              </a:spcAft>
              <a:defRPr/>
            </a:pPr>
            <a:r>
              <a:rPr lang="es-ES" sz="2000" dirty="0">
                <a:solidFill>
                  <a:schemeClr val="bg1"/>
                </a:solidFill>
              </a:rPr>
              <a:t> La AF en la infancia favorece una buena salud cognitiva en etapas posteriores de la vida, ya que la </a:t>
            </a:r>
            <a:r>
              <a:rPr lang="es-ES" sz="2000" dirty="0" err="1">
                <a:solidFill>
                  <a:schemeClr val="bg1"/>
                </a:solidFill>
              </a:rPr>
              <a:t>neuroplasticidad</a:t>
            </a:r>
            <a:r>
              <a:rPr lang="es-ES" sz="2000" dirty="0">
                <a:solidFill>
                  <a:schemeClr val="bg1"/>
                </a:solidFill>
              </a:rPr>
              <a:t> disminuye con la edad, por lo que se hace necesario ampliar la “</a:t>
            </a:r>
            <a:r>
              <a:rPr lang="es-ES" sz="2000" b="1" dirty="0">
                <a:solidFill>
                  <a:schemeClr val="bg1"/>
                </a:solidFill>
              </a:rPr>
              <a:t>reserva cognitiva</a:t>
            </a:r>
            <a:r>
              <a:rPr lang="es-ES" sz="2000" dirty="0">
                <a:solidFill>
                  <a:schemeClr val="bg1"/>
                </a:solidFill>
              </a:rPr>
              <a:t>” a través de la AF en edades tempranas (al igual que el pico de masa óseo).</a:t>
            </a:r>
          </a:p>
          <a:p>
            <a:pPr defTabSz="336947" fontAlgn="base">
              <a:spcBef>
                <a:spcPct val="0"/>
              </a:spcBef>
              <a:spcAft>
                <a:spcPct val="0"/>
              </a:spcAft>
              <a:defRPr/>
            </a:pPr>
            <a:endParaRPr lang="es-ES" sz="2000" dirty="0">
              <a:solidFill>
                <a:schemeClr val="bg1"/>
              </a:solidFill>
            </a:endParaRPr>
          </a:p>
          <a:p>
            <a:pPr defTabSz="336947" fontAlgn="base">
              <a:spcBef>
                <a:spcPct val="0"/>
              </a:spcBef>
              <a:spcAft>
                <a:spcPct val="0"/>
              </a:spcAft>
              <a:defRPr/>
            </a:pPr>
            <a:r>
              <a:rPr lang="es-ES" sz="2000" dirty="0">
                <a:solidFill>
                  <a:schemeClr val="bg1"/>
                </a:solidFill>
              </a:rPr>
              <a:t>El ejercicio físico produce una molécula -</a:t>
            </a:r>
            <a:r>
              <a:rPr lang="es-ES" sz="2000" b="1" dirty="0" err="1">
                <a:solidFill>
                  <a:schemeClr val="bg1"/>
                </a:solidFill>
              </a:rPr>
              <a:t>irisina</a:t>
            </a:r>
            <a:r>
              <a:rPr lang="es-ES" sz="2000" dirty="0">
                <a:solidFill>
                  <a:schemeClr val="bg1"/>
                </a:solidFill>
              </a:rPr>
              <a:t>- que tiene efectos </a:t>
            </a:r>
            <a:r>
              <a:rPr lang="es-ES" sz="2000" dirty="0" err="1">
                <a:solidFill>
                  <a:schemeClr val="bg1"/>
                </a:solidFill>
              </a:rPr>
              <a:t>neuroprotectores</a:t>
            </a:r>
            <a:r>
              <a:rPr lang="es-ES" sz="2000" dirty="0">
                <a:solidFill>
                  <a:schemeClr val="bg1"/>
                </a:solidFill>
              </a:rPr>
              <a:t> en la salud del cerebro, reduciendo el riesgo de padecer enfermedades neurodegenerativas en el futuro. </a:t>
            </a:r>
          </a:p>
          <a:p>
            <a:pPr defTabSz="336947" fontAlgn="base">
              <a:spcBef>
                <a:spcPct val="0"/>
              </a:spcBef>
              <a:spcAft>
                <a:spcPct val="0"/>
              </a:spcAft>
              <a:defRPr/>
            </a:pPr>
            <a:endParaRPr lang="es-ES" sz="2000" b="1" kern="1200" dirty="0">
              <a:solidFill>
                <a:schemeClr val="bg1"/>
              </a:solidFill>
              <a:ea typeface="SimSun" pitchFamily="2" charset="-122"/>
              <a:cs typeface="Arial" pitchFamily="34" charset="0"/>
            </a:endParaRPr>
          </a:p>
        </p:txBody>
      </p:sp>
    </p:spTree>
    <p:extLst>
      <p:ext uri="{BB962C8B-B14F-4D97-AF65-F5344CB8AC3E}">
        <p14:creationId xmlns:p14="http://schemas.microsoft.com/office/powerpoint/2010/main" val="1587431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1722154" y="1570958"/>
            <a:ext cx="7002746" cy="3716082"/>
          </a:xfrm>
          <a:prstGeom prst="rect">
            <a:avLst/>
          </a:prstGeom>
          <a:noFill/>
        </p:spPr>
        <p:txBody>
          <a:bodyPr wrap="square" rtlCol="0">
            <a:spAutoFit/>
          </a:bodyPr>
          <a:lstStyle/>
          <a:p>
            <a:pPr marL="342900" indent="-342900">
              <a:defRPr/>
            </a:pPr>
            <a:r>
              <a:rPr lang="es-ES_tradnl" sz="2800" b="1" u="sng" dirty="0">
                <a:solidFill>
                  <a:schemeClr val="bg1"/>
                </a:solidFill>
              </a:rPr>
              <a:t>ADEMÁS DE LA ACTIVIDAD FÍSICA, AYUDARÁ:</a:t>
            </a:r>
          </a:p>
          <a:p>
            <a:pPr marL="342900" indent="-342900">
              <a:defRPr/>
            </a:pPr>
            <a:endParaRPr lang="es-ES_tradnl" sz="2400" b="1" u="sng" dirty="0">
              <a:solidFill>
                <a:schemeClr val="bg1"/>
              </a:solidFill>
            </a:endParaRPr>
          </a:p>
          <a:p>
            <a:pPr marL="342900" indent="-342900">
              <a:lnSpc>
                <a:spcPct val="110000"/>
              </a:lnSpc>
              <a:buFontTx/>
              <a:buAutoNum type="arabicPeriod"/>
              <a:defRPr/>
            </a:pPr>
            <a:r>
              <a:rPr lang="es-ES_tradnl" sz="2400" b="1" dirty="0">
                <a:solidFill>
                  <a:schemeClr val="bg1"/>
                </a:solidFill>
              </a:rPr>
              <a:t> UN AMBIENTE DE BUEN HUMOR.</a:t>
            </a:r>
          </a:p>
          <a:p>
            <a:pPr marL="342900" indent="-342900">
              <a:lnSpc>
                <a:spcPct val="110000"/>
              </a:lnSpc>
              <a:buFontTx/>
              <a:buAutoNum type="arabicPeriod"/>
              <a:defRPr/>
            </a:pPr>
            <a:r>
              <a:rPr lang="es-ES_tradnl" sz="2400" b="1" dirty="0">
                <a:solidFill>
                  <a:schemeClr val="bg1"/>
                </a:solidFill>
              </a:rPr>
              <a:t> RELAJARSE.</a:t>
            </a:r>
          </a:p>
          <a:p>
            <a:pPr marL="342900" indent="-342900">
              <a:lnSpc>
                <a:spcPct val="110000"/>
              </a:lnSpc>
              <a:buFontTx/>
              <a:buAutoNum type="arabicPeriod"/>
              <a:defRPr/>
            </a:pPr>
            <a:r>
              <a:rPr lang="es-ES_tradnl" sz="2400" b="1" dirty="0">
                <a:solidFill>
                  <a:schemeClr val="bg1"/>
                </a:solidFill>
              </a:rPr>
              <a:t> RESERVARSE TIEMPO LIBRE.</a:t>
            </a:r>
          </a:p>
          <a:p>
            <a:pPr marL="342900" indent="-342900">
              <a:lnSpc>
                <a:spcPct val="110000"/>
              </a:lnSpc>
              <a:buFontTx/>
              <a:buAutoNum type="arabicPeriod"/>
              <a:defRPr/>
            </a:pPr>
            <a:r>
              <a:rPr lang="es-ES_tradnl" sz="2400" b="1" dirty="0">
                <a:solidFill>
                  <a:schemeClr val="bg1"/>
                </a:solidFill>
              </a:rPr>
              <a:t> RELACIONARSE CON GENTE QUE MUESTRA INTERÉS POR LOS DEMÁS.</a:t>
            </a:r>
          </a:p>
          <a:p>
            <a:pPr marL="342900" indent="-342900">
              <a:lnSpc>
                <a:spcPct val="110000"/>
              </a:lnSpc>
              <a:buFontTx/>
              <a:buAutoNum type="arabicPeriod"/>
              <a:defRPr/>
            </a:pPr>
            <a:r>
              <a:rPr lang="es-ES_tradnl" sz="2400" b="1" dirty="0">
                <a:solidFill>
                  <a:schemeClr val="bg1"/>
                </a:solidFill>
              </a:rPr>
              <a:t> REIRSE.</a:t>
            </a:r>
          </a:p>
          <a:p>
            <a:pPr marL="342900" indent="-342900">
              <a:lnSpc>
                <a:spcPct val="110000"/>
              </a:lnSpc>
              <a:buFontTx/>
              <a:buAutoNum type="arabicPeriod"/>
              <a:defRPr/>
            </a:pPr>
            <a:r>
              <a:rPr lang="es-ES_tradnl" sz="2400" b="1" dirty="0">
                <a:solidFill>
                  <a:schemeClr val="bg1"/>
                </a:solidFill>
              </a:rPr>
              <a:t> ADOPTAR UNA ACTITUD DE ESPERANZA.</a:t>
            </a:r>
            <a:endParaRPr lang="es-ES" sz="2000" b="1" kern="1200" dirty="0">
              <a:solidFill>
                <a:schemeClr val="bg1"/>
              </a:solidFill>
              <a:ea typeface="SimSun" pitchFamily="2" charset="-122"/>
              <a:cs typeface="Arial" pitchFamily="34" charset="0"/>
            </a:endParaRPr>
          </a:p>
        </p:txBody>
      </p:sp>
    </p:spTree>
    <p:extLst>
      <p:ext uri="{BB962C8B-B14F-4D97-AF65-F5344CB8AC3E}">
        <p14:creationId xmlns:p14="http://schemas.microsoft.com/office/powerpoint/2010/main" val="831286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39F4C860-2C4D-4DA8-BBB8-33CFA8C53FD6}"/>
              </a:ext>
            </a:extLst>
          </p:cNvPr>
          <p:cNvSpPr txBox="1"/>
          <p:nvPr/>
        </p:nvSpPr>
        <p:spPr>
          <a:xfrm>
            <a:off x="5054602" y="2648803"/>
            <a:ext cx="4259546" cy="1661993"/>
          </a:xfrm>
          <a:prstGeom prst="rect">
            <a:avLst/>
          </a:prstGeom>
          <a:noFill/>
        </p:spPr>
        <p:txBody>
          <a:bodyPr wrap="squar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s-ES_tradnl" sz="2400" b="1" i="0" u="none" strike="noStrike" kern="1200" cap="none" spc="0" normalizeH="0" baseline="0" noProof="0" dirty="0">
                <a:ln>
                  <a:noFill/>
                </a:ln>
                <a:solidFill>
                  <a:schemeClr val="bg1"/>
                </a:solidFill>
                <a:effectLst/>
                <a:uLnTx/>
                <a:uFillTx/>
                <a:ea typeface="+mn-ea"/>
                <a:cs typeface="+mn-cs"/>
              </a:rPr>
              <a:t>AÑADIR AÑOS A LA VIDA</a:t>
            </a:r>
            <a:endParaRPr kumimoji="0" lang="es-ES_tradnl" b="0" i="0" u="none" strike="noStrike" kern="1200" cap="none" spc="0" normalizeH="0" baseline="0" noProof="0" dirty="0">
              <a:ln>
                <a:noFill/>
              </a:ln>
              <a:solidFill>
                <a:schemeClr val="bg1"/>
              </a:solidFill>
              <a:effectLst/>
              <a:uLnTx/>
              <a:uFillTx/>
              <a:ea typeface="+mn-ea"/>
              <a:cs typeface="+mn-cs"/>
            </a:endParaRP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s-ES_tradnl" b="0" i="0" u="none" strike="noStrike" kern="1200" cap="none" spc="0" normalizeH="0" baseline="0" noProof="0" dirty="0">
                <a:ln>
                  <a:noFill/>
                </a:ln>
                <a:solidFill>
                  <a:schemeClr val="bg1"/>
                </a:solidFill>
                <a:effectLst/>
                <a:uLnTx/>
                <a:uFillTx/>
                <a:ea typeface="+mn-ea"/>
                <a:cs typeface="+mn-cs"/>
              </a:rPr>
              <a:t>(antienvejecimiento)</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s-ES_tradnl" sz="2400" b="1" i="0" u="none" strike="noStrike" kern="1200" cap="none" spc="0" normalizeH="0" baseline="0" noProof="0" dirty="0">
                <a:ln>
                  <a:noFill/>
                </a:ln>
                <a:solidFill>
                  <a:schemeClr val="bg1"/>
                </a:solidFill>
                <a:effectLst/>
                <a:uLnTx/>
                <a:uFillTx/>
                <a:ea typeface="+mn-ea"/>
                <a:cs typeface="+mn-cs"/>
              </a:rPr>
              <a:t>Y VIDA A LOS AÑOS</a:t>
            </a:r>
            <a:endParaRPr kumimoji="0" lang="es-ES_tradnl" b="0" i="0" u="none" strike="noStrike" kern="1200" cap="none" spc="0" normalizeH="0" baseline="0" noProof="0" dirty="0">
              <a:ln>
                <a:noFill/>
              </a:ln>
              <a:solidFill>
                <a:schemeClr val="bg1"/>
              </a:solidFill>
              <a:effectLst/>
              <a:uLnTx/>
              <a:uFillTx/>
              <a:ea typeface="+mn-ea"/>
              <a:cs typeface="+mn-cs"/>
            </a:endParaRP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s-ES_tradnl" b="0" i="0" u="none" strike="noStrike" kern="1200" cap="none" spc="0" normalizeH="0" baseline="0" noProof="0" dirty="0">
                <a:ln>
                  <a:noFill/>
                </a:ln>
                <a:solidFill>
                  <a:schemeClr val="bg1"/>
                </a:solidFill>
                <a:effectLst/>
                <a:uLnTx/>
                <a:uFillTx/>
                <a:ea typeface="+mn-ea"/>
                <a:cs typeface="+mn-cs"/>
              </a:rPr>
              <a:t>(ausencia de enfermedad, bienestar</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s-ES_tradnl" b="0" i="0" u="none" strike="noStrike" kern="1200" cap="none" spc="0" normalizeH="0" baseline="0" noProof="0" dirty="0">
                <a:ln>
                  <a:noFill/>
                </a:ln>
                <a:solidFill>
                  <a:schemeClr val="bg1"/>
                </a:solidFill>
                <a:effectLst/>
                <a:uLnTx/>
                <a:uFillTx/>
                <a:ea typeface="+mn-ea"/>
                <a:cs typeface="+mn-cs"/>
              </a:rPr>
              <a:t>y calidad de vida)</a:t>
            </a:r>
          </a:p>
        </p:txBody>
      </p:sp>
      <p:pic>
        <p:nvPicPr>
          <p:cNvPr id="2" name="Picture 2" descr="Imagen 003">
            <a:extLst>
              <a:ext uri="{FF2B5EF4-FFF2-40B4-BE49-F238E27FC236}">
                <a16:creationId xmlns:a16="http://schemas.microsoft.com/office/drawing/2014/main" id="{5A167EC7-5C1D-01CE-8F0C-8E04C70E2E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8066" y="890957"/>
            <a:ext cx="3450592" cy="51776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60873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 name="Picture 5" descr="Imagen 019">
            <a:extLst>
              <a:ext uri="{FF2B5EF4-FFF2-40B4-BE49-F238E27FC236}">
                <a16:creationId xmlns:a16="http://schemas.microsoft.com/office/drawing/2014/main" id="{E2B77C16-081B-1FB3-F5F6-670AAA572AE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33032"/>
          <a:stretch/>
        </p:blipFill>
        <p:spPr bwMode="auto">
          <a:xfrm>
            <a:off x="453508" y="1257601"/>
            <a:ext cx="4364037" cy="43427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No hay ninguna descripción de la foto disponible.">
            <a:extLst>
              <a:ext uri="{FF2B5EF4-FFF2-40B4-BE49-F238E27FC236}">
                <a16:creationId xmlns:a16="http://schemas.microsoft.com/office/drawing/2014/main" id="{44EFD81F-16F2-D6B9-FE51-FBD192EA2A4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926" b="5991"/>
          <a:stretch/>
        </p:blipFill>
        <p:spPr bwMode="auto">
          <a:xfrm>
            <a:off x="4876800" y="1070183"/>
            <a:ext cx="4364037" cy="46424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8" name="2 Marcador de contenido">
            <a:extLst>
              <a:ext uri="{FF2B5EF4-FFF2-40B4-BE49-F238E27FC236}">
                <a16:creationId xmlns:a16="http://schemas.microsoft.com/office/drawing/2014/main" id="{28F3F91B-2BBD-DA5B-E6ED-3DA6B5718470}"/>
              </a:ext>
            </a:extLst>
          </p:cNvPr>
          <p:cNvSpPr txBox="1">
            <a:spLocks/>
          </p:cNvSpPr>
          <p:nvPr/>
        </p:nvSpPr>
        <p:spPr>
          <a:xfrm>
            <a:off x="5460482" y="4977175"/>
            <a:ext cx="3137418" cy="7354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00" b="1" dirty="0">
                <a:solidFill>
                  <a:schemeClr val="bg1"/>
                </a:solidFill>
              </a:rPr>
              <a:t>LA IDEA ES MORIR JOVEN LO MAS TARDE POSIBLE</a:t>
            </a:r>
          </a:p>
        </p:txBody>
      </p:sp>
    </p:spTree>
    <p:extLst>
      <p:ext uri="{BB962C8B-B14F-4D97-AF65-F5344CB8AC3E}">
        <p14:creationId xmlns:p14="http://schemas.microsoft.com/office/powerpoint/2010/main" val="175518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0C33A1F4-A0B0-462E-96B4-A7A8E914AF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8230" t="1429" r="37863" b="19182"/>
          <a:stretch/>
        </p:blipFill>
        <p:spPr>
          <a:xfrm>
            <a:off x="5152570" y="116114"/>
            <a:ext cx="6560459" cy="6451603"/>
          </a:xfrm>
          <a:prstGeom prst="ellipse">
            <a:avLst/>
          </a:prstGeom>
          <a:ln w="92075" cap="rnd" cmpd="sng">
            <a:solidFill>
              <a:srgbClr val="006CA9"/>
            </a:solidFill>
            <a:prstDash val="solid"/>
          </a:ln>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232885" cy="6857999"/>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915323" y="1395847"/>
            <a:ext cx="4181194" cy="4066306"/>
          </a:xfrm>
          <a:prstGeom prst="rect">
            <a:avLst/>
          </a:prstGeom>
          <a:noFill/>
          <a:effectLst>
            <a:outerShdw blurRad="279400" dist="38100" dir="18900000" algn="bl" rotWithShape="0">
              <a:prstClr val="black">
                <a:alpha val="41000"/>
              </a:prstClr>
            </a:outerShdw>
          </a:effectLst>
        </p:spPr>
        <p:txBody>
          <a:bodyPr wrap="square" rtlCol="0">
            <a:spAutoFit/>
          </a:bodyPr>
          <a:lstStyle/>
          <a:p>
            <a:pPr algn="ctr">
              <a:lnSpc>
                <a:spcPts val="8500"/>
              </a:lnSpc>
            </a:pPr>
            <a:r>
              <a:rPr lang="es-ES" sz="11500" dirty="0">
                <a:solidFill>
                  <a:schemeClr val="bg1"/>
                </a:solidFill>
                <a:latin typeface="Arial Black" panose="020B0A04020102020204" pitchFamily="34" charset="0"/>
              </a:rPr>
              <a:t>U</a:t>
            </a:r>
          </a:p>
          <a:p>
            <a:pPr algn="ctr">
              <a:lnSpc>
                <a:spcPts val="8500"/>
              </a:lnSpc>
            </a:pPr>
            <a:r>
              <a:rPr lang="es-ES" sz="11500" dirty="0">
                <a:solidFill>
                  <a:schemeClr val="bg1"/>
                </a:solidFill>
                <a:latin typeface="Arial Black" panose="020B0A04020102020204" pitchFamily="34" charset="0"/>
              </a:rPr>
              <a:t>NI</a:t>
            </a:r>
          </a:p>
          <a:p>
            <a:pPr algn="ctr">
              <a:lnSpc>
                <a:spcPts val="8500"/>
              </a:lnSpc>
            </a:pPr>
            <a:r>
              <a:rPr lang="es-ES" sz="11500" dirty="0">
                <a:solidFill>
                  <a:schemeClr val="bg1"/>
                </a:solidFill>
                <a:latin typeface="Arial Black" panose="020B0A04020102020204" pitchFamily="34" charset="0"/>
              </a:rPr>
              <a:t>DAD</a:t>
            </a:r>
            <a:r>
              <a:rPr lang="es-ES" sz="4400" dirty="0">
                <a:solidFill>
                  <a:schemeClr val="bg1"/>
                </a:solidFill>
                <a:latin typeface="Arial Black" panose="020B0A04020102020204" pitchFamily="34" charset="0"/>
              </a:rPr>
              <a:t> </a:t>
            </a:r>
          </a:p>
          <a:p>
            <a:pPr algn="ctr">
              <a:lnSpc>
                <a:spcPts val="5000"/>
              </a:lnSpc>
            </a:pPr>
            <a:r>
              <a:rPr lang="es-ES" sz="6600" dirty="0">
                <a:solidFill>
                  <a:schemeClr val="bg1"/>
                </a:solidFill>
                <a:latin typeface="Arial Black" panose="020B0A04020102020204" pitchFamily="34" charset="0"/>
              </a:rPr>
              <a:t>N°4</a:t>
            </a:r>
            <a:endParaRPr lang="es-AR" sz="6600" dirty="0">
              <a:solidFill>
                <a:schemeClr val="bg1"/>
              </a:solidFill>
              <a:latin typeface="Arial Black" panose="020B0A04020102020204" pitchFamily="34" charset="0"/>
            </a:endParaRP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0299399" flipH="1">
            <a:off x="9918391" y="6809442"/>
            <a:ext cx="1486632" cy="195235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rot="5400000">
            <a:off x="54428" y="150087"/>
            <a:ext cx="6451601" cy="6560458"/>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0469" y="42858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1227120" y="1376764"/>
            <a:ext cx="4106213" cy="400110"/>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PROGRAMA ACTIVA-MENTE</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7223758" y="961633"/>
            <a:ext cx="3542291" cy="4361395"/>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675286" y="2141143"/>
            <a:ext cx="5680646" cy="215508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a:latin typeface="Arial" panose="020B0604020202020204" pitchFamily="34" charset="0"/>
                <a:cs typeface="Arial" panose="020B0604020202020204" pitchFamily="34" charset="0"/>
              </a:rPr>
              <a:t>• Teoría de las Inteligencias Múltiples y manual Inteligencia XXI.</a:t>
            </a:r>
          </a:p>
          <a:p>
            <a:pPr algn="l"/>
            <a:r>
              <a:rPr lang="es-ES" sz="1800" dirty="0">
                <a:latin typeface="Arial" panose="020B0604020202020204" pitchFamily="34" charset="0"/>
                <a:cs typeface="Arial" panose="020B0604020202020204" pitchFamily="34" charset="0"/>
              </a:rPr>
              <a:t>• Metodología y características del programa.</a:t>
            </a:r>
          </a:p>
          <a:p>
            <a:pPr algn="l"/>
            <a:r>
              <a:rPr lang="es-ES" sz="1800" dirty="0">
                <a:latin typeface="Arial" panose="020B0604020202020204" pitchFamily="34" charset="0"/>
                <a:cs typeface="Arial" panose="020B0604020202020204" pitchFamily="34" charset="0"/>
              </a:rPr>
              <a:t>• Propuesta de tareas organizadas por inteligencia.</a:t>
            </a:r>
          </a:p>
        </p:txBody>
      </p:sp>
      <p:cxnSp>
        <p:nvCxnSpPr>
          <p:cNvPr id="6" name="Conector recto 5">
            <a:extLst>
              <a:ext uri="{FF2B5EF4-FFF2-40B4-BE49-F238E27FC236}">
                <a16:creationId xmlns:a16="http://schemas.microsoft.com/office/drawing/2014/main" id="{67C8088D-BA9F-44EC-926B-FDCB43AF7EBE}"/>
              </a:ext>
            </a:extLst>
          </p:cNvPr>
          <p:cNvCxnSpPr/>
          <p:nvPr/>
        </p:nvCxnSpPr>
        <p:spPr>
          <a:xfrm>
            <a:off x="1482930" y="1798688"/>
            <a:ext cx="3594595" cy="0"/>
          </a:xfrm>
          <a:prstGeom prst="line">
            <a:avLst/>
          </a:prstGeom>
          <a:ln w="3492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352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rot="5400000">
            <a:off x="1651000" y="-1447802"/>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2 Marcador de contenido">
            <a:extLst>
              <a:ext uri="{FF2B5EF4-FFF2-40B4-BE49-F238E27FC236}">
                <a16:creationId xmlns:a16="http://schemas.microsoft.com/office/drawing/2014/main" id="{28F3F91B-2BBD-DA5B-E6ED-3DA6B5718470}"/>
              </a:ext>
            </a:extLst>
          </p:cNvPr>
          <p:cNvSpPr txBox="1">
            <a:spLocks/>
          </p:cNvSpPr>
          <p:nvPr/>
        </p:nvSpPr>
        <p:spPr>
          <a:xfrm>
            <a:off x="1565728" y="2541193"/>
            <a:ext cx="5890936" cy="17756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4400" b="1" dirty="0">
                <a:solidFill>
                  <a:schemeClr val="bg1"/>
                </a:solidFill>
              </a:rPr>
              <a:t>MUCHAS GRACIAS POR VUESTRA ATENCIÓN</a:t>
            </a:r>
          </a:p>
        </p:txBody>
      </p:sp>
      <p:pic>
        <p:nvPicPr>
          <p:cNvPr id="3" name="Gráfico 2" descr="Manos aplaudiendo">
            <a:extLst>
              <a:ext uri="{FF2B5EF4-FFF2-40B4-BE49-F238E27FC236}">
                <a16:creationId xmlns:a16="http://schemas.microsoft.com/office/drawing/2014/main" id="{FB0252EE-B406-6771-3DCC-BD2074ECD3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95081" y="2932505"/>
            <a:ext cx="914400" cy="914400"/>
          </a:xfrm>
          <a:prstGeom prst="rect">
            <a:avLst/>
          </a:prstGeom>
        </p:spPr>
      </p:pic>
    </p:spTree>
    <p:extLst>
      <p:ext uri="{BB962C8B-B14F-4D97-AF65-F5344CB8AC3E}">
        <p14:creationId xmlns:p14="http://schemas.microsoft.com/office/powerpoint/2010/main" val="303939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0C33A1F4-A0B0-462E-96B4-A7A8E914AF4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8230" t="1429" r="37863" b="19182"/>
          <a:stretch/>
        </p:blipFill>
        <p:spPr>
          <a:xfrm>
            <a:off x="5152570" y="116114"/>
            <a:ext cx="6560459" cy="6451603"/>
          </a:xfrm>
          <a:prstGeom prst="ellipse">
            <a:avLst/>
          </a:prstGeom>
          <a:ln w="92075" cap="rnd" cmpd="sng">
            <a:solidFill>
              <a:srgbClr val="006CA9"/>
            </a:solidFill>
            <a:prstDash val="solid"/>
          </a:ln>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12232885" cy="6857999"/>
          </a:xfrm>
          <a:prstGeom prst="rect">
            <a:avLst/>
          </a:prstGeom>
        </p:spPr>
      </p:pic>
      <p:sp>
        <p:nvSpPr>
          <p:cNvPr id="18" name="CuadroTexto 17">
            <a:extLst>
              <a:ext uri="{FF2B5EF4-FFF2-40B4-BE49-F238E27FC236}">
                <a16:creationId xmlns:a16="http://schemas.microsoft.com/office/drawing/2014/main" id="{CC32D1F5-33AA-4F30-B49E-A657F5537232}"/>
              </a:ext>
            </a:extLst>
          </p:cNvPr>
          <p:cNvSpPr txBox="1"/>
          <p:nvPr/>
        </p:nvSpPr>
        <p:spPr>
          <a:xfrm>
            <a:off x="6915323" y="1395847"/>
            <a:ext cx="4181194" cy="4066306"/>
          </a:xfrm>
          <a:prstGeom prst="rect">
            <a:avLst/>
          </a:prstGeom>
          <a:noFill/>
          <a:effectLst>
            <a:outerShdw blurRad="279400" dist="38100" dir="18900000" algn="bl" rotWithShape="0">
              <a:prstClr val="black">
                <a:alpha val="41000"/>
              </a:prstClr>
            </a:outerShdw>
          </a:effectLst>
        </p:spPr>
        <p:txBody>
          <a:bodyPr wrap="square" rtlCol="0">
            <a:spAutoFit/>
          </a:bodyPr>
          <a:lstStyle/>
          <a:p>
            <a:pPr algn="ctr">
              <a:lnSpc>
                <a:spcPts val="8500"/>
              </a:lnSpc>
            </a:pPr>
            <a:r>
              <a:rPr lang="es-ES" sz="11500" dirty="0">
                <a:solidFill>
                  <a:schemeClr val="bg1"/>
                </a:solidFill>
                <a:latin typeface="Arial Black" panose="020B0A04020102020204" pitchFamily="34" charset="0"/>
              </a:rPr>
              <a:t>U</a:t>
            </a:r>
          </a:p>
          <a:p>
            <a:pPr algn="ctr">
              <a:lnSpc>
                <a:spcPts val="8500"/>
              </a:lnSpc>
            </a:pPr>
            <a:r>
              <a:rPr lang="es-ES" sz="11500" dirty="0">
                <a:solidFill>
                  <a:schemeClr val="bg1"/>
                </a:solidFill>
                <a:latin typeface="Arial Black" panose="020B0A04020102020204" pitchFamily="34" charset="0"/>
              </a:rPr>
              <a:t>NI</a:t>
            </a:r>
          </a:p>
          <a:p>
            <a:pPr algn="ctr">
              <a:lnSpc>
                <a:spcPts val="8500"/>
              </a:lnSpc>
            </a:pPr>
            <a:r>
              <a:rPr lang="es-ES" sz="11500" dirty="0">
                <a:solidFill>
                  <a:schemeClr val="bg1"/>
                </a:solidFill>
                <a:latin typeface="Arial Black" panose="020B0A04020102020204" pitchFamily="34" charset="0"/>
              </a:rPr>
              <a:t>DAD</a:t>
            </a:r>
            <a:r>
              <a:rPr lang="es-ES" sz="4400" dirty="0">
                <a:solidFill>
                  <a:schemeClr val="bg1"/>
                </a:solidFill>
                <a:latin typeface="Arial Black" panose="020B0A04020102020204" pitchFamily="34" charset="0"/>
              </a:rPr>
              <a:t> </a:t>
            </a:r>
          </a:p>
          <a:p>
            <a:pPr algn="ctr">
              <a:lnSpc>
                <a:spcPts val="5000"/>
              </a:lnSpc>
            </a:pPr>
            <a:r>
              <a:rPr lang="es-ES" sz="6600" dirty="0">
                <a:solidFill>
                  <a:schemeClr val="bg1"/>
                </a:solidFill>
                <a:latin typeface="Arial Black" panose="020B0A04020102020204" pitchFamily="34" charset="0"/>
              </a:rPr>
              <a:t>N°5</a:t>
            </a:r>
            <a:endParaRPr lang="es-AR" sz="6600" dirty="0">
              <a:solidFill>
                <a:schemeClr val="bg1"/>
              </a:solidFill>
              <a:latin typeface="Arial Black" panose="020B0A04020102020204" pitchFamily="34" charset="0"/>
            </a:endParaRPr>
          </a:p>
        </p:txBody>
      </p:sp>
      <p:pic>
        <p:nvPicPr>
          <p:cNvPr id="33" name="Gráfico 32" descr="Flecha lineal: curva en sentido de las agujas del reloj">
            <a:extLst>
              <a:ext uri="{FF2B5EF4-FFF2-40B4-BE49-F238E27FC236}">
                <a16:creationId xmlns:a16="http://schemas.microsoft.com/office/drawing/2014/main" id="{4557C1E4-D0C6-4AA1-932B-46DACD95600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0299399" flipH="1">
            <a:off x="9918391" y="6809442"/>
            <a:ext cx="1486632" cy="195235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rot="5400000">
            <a:off x="54428" y="150087"/>
            <a:ext cx="6451601" cy="6560458"/>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0469" y="42858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1227120" y="1102914"/>
            <a:ext cx="4106213" cy="707886"/>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SOCIAL MEDIA Y OTROS RECURSOS</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7223758" y="961633"/>
            <a:ext cx="3542291" cy="4361395"/>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675286" y="2141142"/>
            <a:ext cx="5680646" cy="31818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1800" dirty="0">
                <a:latin typeface="Arial" panose="020B0604020202020204" pitchFamily="34" charset="0"/>
                <a:cs typeface="Arial" panose="020B0604020202020204" pitchFamily="34" charset="0"/>
              </a:rPr>
              <a:t>• Qué se está investigando.</a:t>
            </a:r>
          </a:p>
          <a:p>
            <a:pPr algn="l"/>
            <a:r>
              <a:rPr lang="es-ES" sz="1800" dirty="0">
                <a:latin typeface="Arial" panose="020B0604020202020204" pitchFamily="34" charset="0"/>
                <a:cs typeface="Arial" panose="020B0604020202020204" pitchFamily="34" charset="0"/>
              </a:rPr>
              <a:t>• Aplicaciones móviles relacionadas con el ejercicio físico en personas mayores.</a:t>
            </a:r>
          </a:p>
          <a:p>
            <a:pPr algn="l"/>
            <a:r>
              <a:rPr lang="es-ES" sz="1800" dirty="0">
                <a:latin typeface="Arial" panose="020B0604020202020204" pitchFamily="34" charset="0"/>
                <a:cs typeface="Arial" panose="020B0604020202020204" pitchFamily="34" charset="0"/>
              </a:rPr>
              <a:t>• Base de tareas creada IAD.</a:t>
            </a:r>
          </a:p>
          <a:p>
            <a:pPr algn="l"/>
            <a:r>
              <a:rPr lang="es-ES" sz="1800" dirty="0">
                <a:latin typeface="Arial" panose="020B0604020202020204" pitchFamily="34" charset="0"/>
                <a:cs typeface="Arial" panose="020B0604020202020204" pitchFamily="34" charset="0"/>
              </a:rPr>
              <a:t>• Redes sociales de referencia en el ámbito del ejercicio físico y las personas mayores.</a:t>
            </a:r>
          </a:p>
          <a:p>
            <a:pPr algn="l"/>
            <a:r>
              <a:rPr lang="es-ES" sz="1800" dirty="0">
                <a:latin typeface="Arial" panose="020B0604020202020204" pitchFamily="34" charset="0"/>
                <a:cs typeface="Arial" panose="020B0604020202020204" pitchFamily="34" charset="0"/>
              </a:rPr>
              <a:t>• Guías internacionales y lecturas de referencia.</a:t>
            </a:r>
          </a:p>
          <a:p>
            <a:pPr algn="l"/>
            <a:r>
              <a:rPr lang="es-ES" sz="1800" dirty="0">
                <a:latin typeface="Arial" panose="020B0604020202020204" pitchFamily="34" charset="0"/>
                <a:cs typeface="Arial" panose="020B0604020202020204" pitchFamily="34" charset="0"/>
              </a:rPr>
              <a:t>Manual Activa-Mente.</a:t>
            </a:r>
          </a:p>
          <a:p>
            <a:pPr algn="l"/>
            <a:r>
              <a:rPr lang="es-ES" sz="1800" dirty="0">
                <a:latin typeface="Arial" panose="020B0604020202020204" pitchFamily="34" charset="0"/>
                <a:cs typeface="Arial" panose="020B0604020202020204" pitchFamily="34" charset="0"/>
              </a:rPr>
              <a:t>• Programa UAL Activa Senior.</a:t>
            </a:r>
          </a:p>
        </p:txBody>
      </p:sp>
      <p:cxnSp>
        <p:nvCxnSpPr>
          <p:cNvPr id="6" name="Conector recto 5">
            <a:extLst>
              <a:ext uri="{FF2B5EF4-FFF2-40B4-BE49-F238E27FC236}">
                <a16:creationId xmlns:a16="http://schemas.microsoft.com/office/drawing/2014/main" id="{67C8088D-BA9F-44EC-926B-FDCB43AF7EBE}"/>
              </a:ext>
            </a:extLst>
          </p:cNvPr>
          <p:cNvCxnSpPr/>
          <p:nvPr/>
        </p:nvCxnSpPr>
        <p:spPr>
          <a:xfrm>
            <a:off x="1482930" y="1798688"/>
            <a:ext cx="3594595" cy="0"/>
          </a:xfrm>
          <a:prstGeom prst="line">
            <a:avLst/>
          </a:prstGeom>
          <a:ln w="3492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28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21" name="CuadroTexto 20">
            <a:extLst>
              <a:ext uri="{FF2B5EF4-FFF2-40B4-BE49-F238E27FC236}">
                <a16:creationId xmlns:a16="http://schemas.microsoft.com/office/drawing/2014/main" id="{9FB94C09-D2BF-45C6-8159-0A29F5C29C22}"/>
              </a:ext>
            </a:extLst>
          </p:cNvPr>
          <p:cNvSpPr txBox="1"/>
          <p:nvPr/>
        </p:nvSpPr>
        <p:spPr>
          <a:xfrm>
            <a:off x="4147896" y="650309"/>
            <a:ext cx="4334552" cy="707886"/>
          </a:xfrm>
          <a:prstGeom prst="rect">
            <a:avLst/>
          </a:prstGeom>
          <a:noFill/>
        </p:spPr>
        <p:txBody>
          <a:bodyPr wrap="square">
            <a:spAutoFit/>
          </a:bodyPr>
          <a:lstStyle/>
          <a:p>
            <a:pPr algn="ctr">
              <a:buNone/>
            </a:pPr>
            <a:r>
              <a:rPr lang="es-ES" sz="2000" b="1" dirty="0">
                <a:solidFill>
                  <a:schemeClr val="bg1"/>
                </a:solidFill>
                <a:latin typeface="Arial Black" panose="020B0A04020102020204" pitchFamily="34" charset="0"/>
              </a:rPr>
              <a:t>REALIDAD DE LA POBLACIÓN DE PERSONAS MAYORES</a:t>
            </a:r>
          </a:p>
        </p:txBody>
      </p:sp>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588579" y="1562314"/>
            <a:ext cx="8932792" cy="38378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2200" dirty="0">
                <a:latin typeface="Arial" panose="020B0604020202020204" pitchFamily="34" charset="0"/>
                <a:cs typeface="Arial" panose="020B0604020202020204" pitchFamily="34" charset="0"/>
              </a:rPr>
              <a:t>• Envejecimiento de la población.</a:t>
            </a:r>
          </a:p>
          <a:p>
            <a:pPr algn="l"/>
            <a:r>
              <a:rPr lang="es-ES" sz="2200" dirty="0">
                <a:latin typeface="Arial" panose="020B0604020202020204" pitchFamily="34" charset="0"/>
                <a:cs typeface="Arial" panose="020B0604020202020204" pitchFamily="34" charset="0"/>
              </a:rPr>
              <a:t>• Teorías y clasificación de personas mayores.</a:t>
            </a:r>
          </a:p>
          <a:p>
            <a:pPr algn="l"/>
            <a:r>
              <a:rPr lang="es-ES" sz="2200" dirty="0">
                <a:latin typeface="Arial" panose="020B0604020202020204" pitchFamily="34" charset="0"/>
                <a:cs typeface="Arial" panose="020B0604020202020204" pitchFamily="34" charset="0"/>
              </a:rPr>
              <a:t>• Efectos del envejecimiento: cambios a niveles fisiológico, funcional,  cognitivo y emocional.</a:t>
            </a:r>
          </a:p>
          <a:p>
            <a:pPr algn="l"/>
            <a:r>
              <a:rPr lang="es-ES" sz="2200" dirty="0">
                <a:latin typeface="Arial" panose="020B0604020202020204" pitchFamily="34" charset="0"/>
                <a:cs typeface="Arial" panose="020B0604020202020204" pitchFamily="34" charset="0"/>
              </a:rPr>
              <a:t>• Envejecimiento activo.</a:t>
            </a:r>
          </a:p>
          <a:p>
            <a:pPr algn="l"/>
            <a:r>
              <a:rPr lang="es-ES" sz="2200" dirty="0">
                <a:latin typeface="Arial" panose="020B0604020202020204" pitchFamily="34" charset="0"/>
                <a:cs typeface="Arial" panose="020B0604020202020204" pitchFamily="34" charset="0"/>
              </a:rPr>
              <a:t>• Beneficios de la actividad física y el ejercicio físico en personas mayores.</a:t>
            </a:r>
          </a:p>
          <a:p>
            <a:pPr algn="l"/>
            <a:r>
              <a:rPr lang="es-ES" sz="2200" dirty="0">
                <a:latin typeface="Arial" panose="020B0604020202020204" pitchFamily="34" charset="0"/>
                <a:cs typeface="Arial" panose="020B0604020202020204" pitchFamily="34" charset="0"/>
              </a:rPr>
              <a:t>• Recomendaciones internacionales.</a:t>
            </a:r>
          </a:p>
          <a:p>
            <a:pPr algn="l"/>
            <a:r>
              <a:rPr lang="es-ES" sz="2200" dirty="0">
                <a:latin typeface="Arial" panose="020B0604020202020204" pitchFamily="34" charset="0"/>
                <a:cs typeface="Arial" panose="020B0604020202020204" pitchFamily="34" charset="0"/>
              </a:rPr>
              <a:t>• Ejercicio físico multicomponente y multidominio.</a:t>
            </a:r>
          </a:p>
          <a:p>
            <a:pPr algn="l"/>
            <a:r>
              <a:rPr lang="es-ES" sz="2200" dirty="0">
                <a:latin typeface="Arial" panose="020B0604020202020204" pitchFamily="34" charset="0"/>
                <a:cs typeface="Arial" panose="020B0604020202020204" pitchFamily="34" charset="0"/>
              </a:rPr>
              <a:t>• Ejercicio físico, clave para evitar la dependencia física y psíquica en personas mayores.</a:t>
            </a:r>
          </a:p>
        </p:txBody>
      </p:sp>
      <p:cxnSp>
        <p:nvCxnSpPr>
          <p:cNvPr id="6" name="Conector recto 5">
            <a:extLst>
              <a:ext uri="{FF2B5EF4-FFF2-40B4-BE49-F238E27FC236}">
                <a16:creationId xmlns:a16="http://schemas.microsoft.com/office/drawing/2014/main" id="{67C8088D-BA9F-44EC-926B-FDCB43AF7EBE}"/>
              </a:ext>
            </a:extLst>
          </p:cNvPr>
          <p:cNvCxnSpPr>
            <a:cxnSpLocks/>
          </p:cNvCxnSpPr>
          <p:nvPr/>
        </p:nvCxnSpPr>
        <p:spPr>
          <a:xfrm>
            <a:off x="976210" y="1203366"/>
            <a:ext cx="2826533" cy="0"/>
          </a:xfrm>
          <a:prstGeom prst="line">
            <a:avLst/>
          </a:prstGeom>
          <a:ln w="3492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CC32D1F5-33AA-4F30-B49E-A657F5537232}"/>
              </a:ext>
            </a:extLst>
          </p:cNvPr>
          <p:cNvSpPr txBox="1"/>
          <p:nvPr/>
        </p:nvSpPr>
        <p:spPr>
          <a:xfrm>
            <a:off x="699579" y="557695"/>
            <a:ext cx="3487922" cy="646331"/>
          </a:xfrm>
          <a:prstGeom prst="rect">
            <a:avLst/>
          </a:prstGeom>
          <a:noFill/>
          <a:effectLst>
            <a:outerShdw blurRad="279400" dist="38100" dir="18900000" algn="bl" rotWithShape="0">
              <a:prstClr val="black">
                <a:alpha val="41000"/>
              </a:prstClr>
            </a:outerShdw>
          </a:effectLst>
        </p:spPr>
        <p:txBody>
          <a:bodyPr wrap="square" rtlCol="0">
            <a:spAutoFit/>
          </a:bodyPr>
          <a:lstStyle/>
          <a:p>
            <a:pPr algn="ctr"/>
            <a:r>
              <a:rPr lang="es-ES" sz="3600" dirty="0">
                <a:solidFill>
                  <a:schemeClr val="bg1"/>
                </a:solidFill>
                <a:latin typeface="Arial Black" panose="020B0A04020102020204" pitchFamily="34" charset="0"/>
              </a:rPr>
              <a:t>UNIDAD N°1</a:t>
            </a:r>
            <a:endParaRPr lang="es-AR" sz="36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33108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8" name="2 Subtítulo">
            <a:extLst>
              <a:ext uri="{FF2B5EF4-FFF2-40B4-BE49-F238E27FC236}">
                <a16:creationId xmlns:a16="http://schemas.microsoft.com/office/drawing/2014/main" id="{40623D32-8BAA-40A2-ACAA-B5B25D1A79CE}"/>
              </a:ext>
            </a:extLst>
          </p:cNvPr>
          <p:cNvSpPr txBox="1">
            <a:spLocks/>
          </p:cNvSpPr>
          <p:nvPr/>
        </p:nvSpPr>
        <p:spPr>
          <a:xfrm>
            <a:off x="399140" y="618887"/>
            <a:ext cx="8955315" cy="15002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defTabSz="685800" rtl="0" eaLnBrk="0" fontAlgn="base" latinLnBrk="0" hangingPunct="0">
              <a:lnSpc>
                <a:spcPct val="100000"/>
              </a:lnSpc>
              <a:spcBef>
                <a:spcPct val="0"/>
              </a:spcBef>
              <a:spcAft>
                <a:spcPct val="0"/>
              </a:spcAft>
              <a:buClrTx/>
              <a:buSzTx/>
              <a:buFontTx/>
              <a:buNone/>
              <a:tabLst/>
              <a:defRPr/>
            </a:pPr>
            <a:r>
              <a:rPr kumimoji="0" lang="es-ES" sz="20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Las personas mayores, a las que debemos nuestra existencia y nuestro saber, deben ser atendidas como justamente se merecen y, por ello, se necesita una formación especializada para poder educar físicamente a una población que no ha recibido ninguna educación en este sentido. </a:t>
            </a:r>
          </a:p>
        </p:txBody>
      </p:sp>
      <p:sp>
        <p:nvSpPr>
          <p:cNvPr id="12" name="2 Subtítulo">
            <a:extLst>
              <a:ext uri="{FF2B5EF4-FFF2-40B4-BE49-F238E27FC236}">
                <a16:creationId xmlns:a16="http://schemas.microsoft.com/office/drawing/2014/main" id="{ABEC0C3E-01C4-461B-ADA4-6A31FA415098}"/>
              </a:ext>
            </a:extLst>
          </p:cNvPr>
          <p:cNvSpPr txBox="1">
            <a:spLocks/>
          </p:cNvSpPr>
          <p:nvPr/>
        </p:nvSpPr>
        <p:spPr>
          <a:xfrm>
            <a:off x="1407073" y="5966421"/>
            <a:ext cx="7483742" cy="44393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Tx/>
              <a:buNone/>
              <a:tabLst/>
              <a:defRPr/>
            </a:pPr>
            <a:r>
              <a:rPr kumimoji="0" lang="es-ES" sz="2000" b="1" i="0" u="none" strike="noStrike" kern="1200" cap="none" spc="0" normalizeH="0" baseline="0" noProof="0" dirty="0">
                <a:ln>
                  <a:noFill/>
                </a:ln>
                <a:solidFill>
                  <a:schemeClr val="bg1"/>
                </a:solidFill>
                <a:effectLst/>
                <a:uLnTx/>
                <a:uFillTx/>
                <a:latin typeface="Arial" panose="020B0604020202020204" pitchFamily="34" charset="0"/>
                <a:cs typeface="Arial" panose="020B0604020202020204" pitchFamily="34" charset="0"/>
              </a:rPr>
              <a:t>Rubner: </a:t>
            </a:r>
            <a:r>
              <a:rPr kumimoji="0" lang="es-ES" sz="18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"el mejor método de alargar la vida, es no acortándola"</a:t>
            </a:r>
            <a:endParaRPr kumimoji="0" lang="es-ES" sz="20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grpSp>
        <p:nvGrpSpPr>
          <p:cNvPr id="9" name="Grupo 8">
            <a:extLst>
              <a:ext uri="{FF2B5EF4-FFF2-40B4-BE49-F238E27FC236}">
                <a16:creationId xmlns:a16="http://schemas.microsoft.com/office/drawing/2014/main" id="{EFBB7274-C4B9-4D45-B77F-D42A9AAABB1C}"/>
              </a:ext>
            </a:extLst>
          </p:cNvPr>
          <p:cNvGrpSpPr/>
          <p:nvPr/>
        </p:nvGrpSpPr>
        <p:grpSpPr>
          <a:xfrm>
            <a:off x="2946399" y="1828799"/>
            <a:ext cx="4122053" cy="4036021"/>
            <a:chOff x="2670628" y="1828800"/>
            <a:chExt cx="4122053" cy="4036021"/>
          </a:xfrm>
        </p:grpSpPr>
        <p:pic>
          <p:nvPicPr>
            <p:cNvPr id="3" name="Imagen 2">
              <a:extLst>
                <a:ext uri="{FF2B5EF4-FFF2-40B4-BE49-F238E27FC236}">
                  <a16:creationId xmlns:a16="http://schemas.microsoft.com/office/drawing/2014/main" id="{50434D42-341D-46BE-AB3F-B282E347B384}"/>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11200"/>
                      </a14:imgEffect>
                      <a14:imgEffect>
                        <a14:saturation sat="0"/>
                      </a14:imgEffect>
                    </a14:imgLayer>
                  </a14:imgProps>
                </a:ext>
                <a:ext uri="{28A0092B-C50C-407E-A947-70E740481C1C}">
                  <a14:useLocalDpi xmlns:a14="http://schemas.microsoft.com/office/drawing/2010/main"/>
                </a:ext>
              </a:extLst>
            </a:blip>
            <a:srcRect/>
            <a:stretch/>
          </p:blipFill>
          <p:spPr>
            <a:xfrm>
              <a:off x="2670628" y="2119087"/>
              <a:ext cx="3802743" cy="3745734"/>
            </a:xfrm>
            <a:prstGeom prst="roundRect">
              <a:avLst>
                <a:gd name="adj" fmla="val 14629"/>
              </a:avLst>
            </a:prstGeom>
            <a:solidFill>
              <a:srgbClr val="FFFFFF"/>
            </a:solidFill>
            <a:ln w="76200" cap="sq">
              <a:solidFill>
                <a:schemeClr val="bg1"/>
              </a:solidFill>
              <a:miter lim="800000"/>
            </a:ln>
            <a:effectLst/>
            <a:scene3d>
              <a:camera prst="orthographicFront"/>
              <a:lightRig rig="threePt" dir="t">
                <a:rot lat="0" lon="0" rev="2700000"/>
              </a:lightRig>
            </a:scene3d>
            <a:sp3d>
              <a:contourClr>
                <a:srgbClr val="C0C0C0"/>
              </a:contourClr>
            </a:sp3d>
          </p:spPr>
        </p:pic>
        <p:pic>
          <p:nvPicPr>
            <p:cNvPr id="8" name="Imagen 7">
              <a:extLst>
                <a:ext uri="{FF2B5EF4-FFF2-40B4-BE49-F238E27FC236}">
                  <a16:creationId xmlns:a16="http://schemas.microsoft.com/office/drawing/2014/main" id="{7151C2FA-CDB2-40F4-8EE4-9BB6731A01A4}"/>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4281759" y="1828800"/>
              <a:ext cx="2510922" cy="4036020"/>
            </a:xfrm>
            <a:prstGeom prst="rect">
              <a:avLst/>
            </a:prstGeom>
          </p:spPr>
        </p:pic>
      </p:grpSp>
      <p:pic>
        <p:nvPicPr>
          <p:cNvPr id="13" name="Gráfico 12" descr="Ejecutar">
            <a:extLst>
              <a:ext uri="{FF2B5EF4-FFF2-40B4-BE49-F238E27FC236}">
                <a16:creationId xmlns:a16="http://schemas.microsoft.com/office/drawing/2014/main" id="{74AC39A6-1BA0-4591-91B3-9E809003D28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47758" y="5809922"/>
            <a:ext cx="685486" cy="685486"/>
          </a:xfrm>
          <a:prstGeom prst="rect">
            <a:avLst/>
          </a:prstGeom>
        </p:spPr>
      </p:pic>
    </p:spTree>
    <p:extLst>
      <p:ext uri="{BB962C8B-B14F-4D97-AF65-F5344CB8AC3E}">
        <p14:creationId xmlns:p14="http://schemas.microsoft.com/office/powerpoint/2010/main" val="286750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2A9C60-1A09-45C9-95A6-3D2AF12E178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62297" y="0"/>
            <a:ext cx="4070588" cy="6959600"/>
          </a:xfrm>
          <a:prstGeom prst="rect">
            <a:avLst/>
          </a:prstGeom>
        </p:spPr>
      </p:pic>
      <p:pic>
        <p:nvPicPr>
          <p:cNvPr id="7" name="Imagen 6">
            <a:extLst>
              <a:ext uri="{FF2B5EF4-FFF2-40B4-BE49-F238E27FC236}">
                <a16:creationId xmlns:a16="http://schemas.microsoft.com/office/drawing/2014/main" id="{2991BA8E-4924-4504-AE3C-90C7418B43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232885" cy="6857999"/>
          </a:xfrm>
          <a:prstGeom prst="rect">
            <a:avLst/>
          </a:prstGeom>
        </p:spPr>
      </p:pic>
      <p:pic>
        <p:nvPicPr>
          <p:cNvPr id="11" name="Imagen 10">
            <a:extLst>
              <a:ext uri="{FF2B5EF4-FFF2-40B4-BE49-F238E27FC236}">
                <a16:creationId xmlns:a16="http://schemas.microsoft.com/office/drawing/2014/main" id="{381BAF42-C191-4EEC-AB3F-3A392B7C55E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650998" y="-1446484"/>
            <a:ext cx="6451601" cy="9753601"/>
          </a:xfrm>
          <a:prstGeom prst="roundRect">
            <a:avLst>
              <a:gd name="adj" fmla="val 8594"/>
            </a:avLst>
          </a:prstGeom>
          <a:solidFill>
            <a:srgbClr val="FFFFFF">
              <a:shade val="85000"/>
            </a:srgbClr>
          </a:solidFill>
          <a:ln>
            <a:noFill/>
          </a:ln>
          <a:effectLst/>
        </p:spPr>
      </p:pic>
      <p:pic>
        <p:nvPicPr>
          <p:cNvPr id="36" name="Imagen 35">
            <a:extLst>
              <a:ext uri="{FF2B5EF4-FFF2-40B4-BE49-F238E27FC236}">
                <a16:creationId xmlns:a16="http://schemas.microsoft.com/office/drawing/2014/main" id="{291850FA-8310-49F4-A9A0-8D8E99483C8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083939" y="7028995"/>
            <a:ext cx="1258178" cy="277132"/>
          </a:xfrm>
          <a:prstGeom prst="rect">
            <a:avLst/>
          </a:prstGeom>
        </p:spPr>
      </p:pic>
      <p:sp>
        <p:nvSpPr>
          <p:cNvPr id="30" name="Rectángulo: esquinas redondeadas 29">
            <a:extLst>
              <a:ext uri="{FF2B5EF4-FFF2-40B4-BE49-F238E27FC236}">
                <a16:creationId xmlns:a16="http://schemas.microsoft.com/office/drawing/2014/main" id="{BC0C71F8-171D-4000-A609-80C0AD48FD52}"/>
              </a:ext>
            </a:extLst>
          </p:cNvPr>
          <p:cNvSpPr/>
          <p:nvPr/>
        </p:nvSpPr>
        <p:spPr>
          <a:xfrm>
            <a:off x="195944" y="408635"/>
            <a:ext cx="9325428" cy="6040729"/>
          </a:xfrm>
          <a:prstGeom prst="roundRect">
            <a:avLst>
              <a:gd name="adj" fmla="val 19525"/>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a:extLst>
              <a:ext uri="{FF2B5EF4-FFF2-40B4-BE49-F238E27FC236}">
                <a16:creationId xmlns:a16="http://schemas.microsoft.com/office/drawing/2014/main" id="{ECA408BB-43A9-4CD2-A838-1784C117A30A}"/>
              </a:ext>
            </a:extLst>
          </p:cNvPr>
          <p:cNvSpPr txBox="1"/>
          <p:nvPr/>
        </p:nvSpPr>
        <p:spPr>
          <a:xfrm>
            <a:off x="1087072" y="657782"/>
            <a:ext cx="7837390" cy="523220"/>
          </a:xfrm>
          <a:prstGeom prst="rect">
            <a:avLst/>
          </a:prstGeom>
          <a:noFill/>
        </p:spPr>
        <p:txBody>
          <a:bodyPr wrap="square">
            <a:spAutoFit/>
          </a:bodyPr>
          <a:lstStyle/>
          <a:p>
            <a:pPr algn="ctr">
              <a:buNone/>
            </a:pPr>
            <a:r>
              <a:rPr lang="es-ES" sz="2800" b="1" dirty="0">
                <a:solidFill>
                  <a:schemeClr val="bg1"/>
                </a:solidFill>
                <a:latin typeface="Arial Black" panose="020B0A04020102020204" pitchFamily="34" charset="0"/>
              </a:rPr>
              <a:t>ENVEJECIMIENTO DE LA POBLACIÓN</a:t>
            </a:r>
          </a:p>
        </p:txBody>
      </p:sp>
      <p:pic>
        <p:nvPicPr>
          <p:cNvPr id="15" name="Picture 2" descr="Envejecimiento: población mundial">
            <a:extLst>
              <a:ext uri="{FF2B5EF4-FFF2-40B4-BE49-F238E27FC236}">
                <a16:creationId xmlns:a16="http://schemas.microsoft.com/office/drawing/2014/main" id="{4882BD99-7466-4654-9F9C-A622699F920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b="15013"/>
          <a:stretch>
            <a:fillRect/>
          </a:stretch>
        </p:blipFill>
        <p:spPr bwMode="auto">
          <a:xfrm>
            <a:off x="492794" y="1297480"/>
            <a:ext cx="3891213" cy="3336206"/>
          </a:xfrm>
          <a:prstGeom prst="roundRect">
            <a:avLst>
              <a:gd name="adj" fmla="val 4167"/>
            </a:avLst>
          </a:prstGeom>
          <a:solidFill>
            <a:schemeClr val="bg1"/>
          </a:solidFill>
          <a:ln w="63500" cap="sq">
            <a:solidFill>
              <a:schemeClr val="bg1"/>
            </a:solidFill>
            <a:miter lim="800000"/>
          </a:ln>
          <a:effectLst/>
          <a:scene3d>
            <a:camera prst="orthographicFront"/>
            <a:lightRig rig="threePt" dir="t">
              <a:rot lat="0" lon="0" rev="2700000"/>
            </a:lightRig>
          </a:scene3d>
          <a:sp3d>
            <a:contourClr>
              <a:srgbClr val="C0C0C0"/>
            </a:contourClr>
          </a:sp3d>
        </p:spPr>
      </p:pic>
      <p:pic>
        <p:nvPicPr>
          <p:cNvPr id="16" name="Picture 2">
            <a:extLst>
              <a:ext uri="{FF2B5EF4-FFF2-40B4-BE49-F238E27FC236}">
                <a16:creationId xmlns:a16="http://schemas.microsoft.com/office/drawing/2014/main" id="{8C941E53-0C90-445E-AADC-71E5420344B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195881" y="2069847"/>
            <a:ext cx="5058146" cy="3754500"/>
          </a:xfrm>
          <a:prstGeom prst="roundRect">
            <a:avLst>
              <a:gd name="adj" fmla="val 4167"/>
            </a:avLst>
          </a:prstGeom>
          <a:solidFill>
            <a:srgbClr val="006CA9"/>
          </a:solidFill>
          <a:ln w="63500" cap="sq">
            <a:solidFill>
              <a:schemeClr val="tx1"/>
            </a:solidFill>
            <a:miter lim="800000"/>
          </a:ln>
          <a:effectLst/>
          <a:scene3d>
            <a:camera prst="orthographicFront"/>
            <a:lightRig rig="threePt" dir="t">
              <a:rot lat="0" lon="0" rev="2700000"/>
            </a:lightRig>
          </a:scene3d>
          <a:sp3d>
            <a:contourClr>
              <a:srgbClr val="C0C0C0"/>
            </a:contourClr>
          </a:sp3d>
        </p:spPr>
      </p:pic>
      <p:pic>
        <p:nvPicPr>
          <p:cNvPr id="17" name="Gráfico 16" descr="Gráfico de barras">
            <a:extLst>
              <a:ext uri="{FF2B5EF4-FFF2-40B4-BE49-F238E27FC236}">
                <a16:creationId xmlns:a16="http://schemas.microsoft.com/office/drawing/2014/main" id="{769A71AF-213E-4888-8B55-3AB86BCBB6A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599188" y="460818"/>
            <a:ext cx="685486" cy="685486"/>
          </a:xfrm>
          <a:prstGeom prst="rect">
            <a:avLst/>
          </a:prstGeom>
        </p:spPr>
      </p:pic>
    </p:spTree>
    <p:extLst>
      <p:ext uri="{BB962C8B-B14F-4D97-AF65-F5344CB8AC3E}">
        <p14:creationId xmlns:p14="http://schemas.microsoft.com/office/powerpoint/2010/main" val="238100676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1548</TotalTime>
  <Words>3322</Words>
  <Application>Microsoft Office PowerPoint</Application>
  <PresentationFormat>Panorámica</PresentationFormat>
  <Paragraphs>364</Paragraphs>
  <Slides>50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50</vt:i4>
      </vt:variant>
    </vt:vector>
  </HeadingPairs>
  <TitlesOfParts>
    <vt:vector size="59" baseType="lpstr">
      <vt:lpstr>Arial</vt:lpstr>
      <vt:lpstr>Arial Black</vt:lpstr>
      <vt:lpstr>Calibri</vt:lpstr>
      <vt:lpstr>Calibri Light</vt:lpstr>
      <vt:lpstr>Century Gothic</vt:lpstr>
      <vt:lpstr>Monotype Sorts</vt:lpstr>
      <vt:lpstr>Times New Roman</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SBulacio</dc:creator>
  <cp:lastModifiedBy>SBulacio</cp:lastModifiedBy>
  <cp:revision>32</cp:revision>
  <dcterms:created xsi:type="dcterms:W3CDTF">2023-07-13T23:26:41Z</dcterms:created>
  <dcterms:modified xsi:type="dcterms:W3CDTF">2023-10-11T01:57:54Z</dcterms:modified>
</cp:coreProperties>
</file>